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47"/>
  </p:notesMasterIdLst>
  <p:sldIdLst>
    <p:sldId id="269" r:id="rId2"/>
    <p:sldId id="271" r:id="rId3"/>
    <p:sldId id="264" r:id="rId4"/>
    <p:sldId id="272" r:id="rId5"/>
    <p:sldId id="265" r:id="rId6"/>
    <p:sldId id="273" r:id="rId7"/>
    <p:sldId id="274" r:id="rId8"/>
    <p:sldId id="275" r:id="rId9"/>
    <p:sldId id="276" r:id="rId10"/>
    <p:sldId id="277" r:id="rId11"/>
    <p:sldId id="281"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 id="305" r:id="rId35"/>
    <p:sldId id="306" r:id="rId36"/>
    <p:sldId id="307" r:id="rId37"/>
    <p:sldId id="308" r:id="rId38"/>
    <p:sldId id="309" r:id="rId39"/>
    <p:sldId id="310" r:id="rId40"/>
    <p:sldId id="311" r:id="rId41"/>
    <p:sldId id="312" r:id="rId42"/>
    <p:sldId id="313" r:id="rId43"/>
    <p:sldId id="314" r:id="rId44"/>
    <p:sldId id="315" r:id="rId45"/>
    <p:sldId id="270"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98" autoAdjust="0"/>
    <p:restoredTop sz="94660"/>
  </p:normalViewPr>
  <p:slideViewPr>
    <p:cSldViewPr snapToGrid="0">
      <p:cViewPr varScale="1">
        <p:scale>
          <a:sx n="110" d="100"/>
          <a:sy n="110" d="100"/>
        </p:scale>
        <p:origin x="102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5.xml.rels><?xml version="1.0" encoding="UTF-8" standalone="yes"?>
<Relationships xmlns="http://schemas.openxmlformats.org/package/2006/relationships"><Relationship Id="rId1" Type="http://schemas.openxmlformats.org/officeDocument/2006/relationships/hyperlink" Target="Different%20Formats%20for%20Expenditure%20Monitoring/Annexure-B7%20Cue-sheet%20for%20VST.pdf" TargetMode="External"/></Relationships>
</file>

<file path=ppt/diagrams/_rels/data7.xml.rels><?xml version="1.0" encoding="UTF-8" standalone="yes"?>
<Relationships xmlns="http://schemas.openxmlformats.org/package/2006/relationships"><Relationship Id="rId1" Type="http://schemas.openxmlformats.org/officeDocument/2006/relationships/hyperlink" Target="Different%20Formats%20for%20Expenditure%20Monitoring/Annexure-B11%20Shadow%20Observation%20Register.pdf" TargetMode="Externa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941A9E-09B5-6442-AF9D-0A0904AE97D2}" type="doc">
      <dgm:prSet loTypeId="urn:microsoft.com/office/officeart/2005/8/layout/vList5" loCatId="" qsTypeId="urn:microsoft.com/office/officeart/2005/8/quickstyle/simple5" qsCatId="simple" csTypeId="urn:microsoft.com/office/officeart/2005/8/colors/accent2_3" csCatId="accent2" phldr="1"/>
      <dgm:spPr/>
      <dgm:t>
        <a:bodyPr/>
        <a:lstStyle/>
        <a:p>
          <a:endParaRPr lang="en-US"/>
        </a:p>
      </dgm:t>
    </dgm:pt>
    <dgm:pt modelId="{26283512-3456-DE41-900D-94363E771E50}" type="pres">
      <dgm:prSet presAssocID="{3E941A9E-09B5-6442-AF9D-0A0904AE97D2}" presName="Name0" presStyleCnt="0">
        <dgm:presLayoutVars>
          <dgm:dir/>
          <dgm:animLvl val="lvl"/>
          <dgm:resizeHandles val="exact"/>
        </dgm:presLayoutVars>
      </dgm:prSet>
      <dgm:spPr/>
      <dgm:t>
        <a:bodyPr/>
        <a:lstStyle/>
        <a:p>
          <a:endParaRPr lang="en-US"/>
        </a:p>
      </dgm:t>
    </dgm:pt>
  </dgm:ptLst>
  <dgm:cxnLst>
    <dgm:cxn modelId="{EB3C70EF-14E4-4CBA-812D-F1CC8921034F}" type="presOf" srcId="{3E941A9E-09B5-6442-AF9D-0A0904AE97D2}" destId="{26283512-3456-DE41-900D-94363E771E50}"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941A9E-09B5-6442-AF9D-0A0904AE97D2}" type="doc">
      <dgm:prSet loTypeId="urn:microsoft.com/office/officeart/2005/8/layout/vList5" loCatId="" qsTypeId="urn:microsoft.com/office/officeart/2005/8/quickstyle/simple5" qsCatId="simple" csTypeId="urn:microsoft.com/office/officeart/2005/8/colors/accent5_2" csCatId="accent5" phldr="1"/>
      <dgm:spPr/>
      <dgm:t>
        <a:bodyPr/>
        <a:lstStyle/>
        <a:p>
          <a:endParaRPr lang="en-US"/>
        </a:p>
      </dgm:t>
    </dgm:pt>
    <dgm:pt modelId="{C3EED017-F2DC-404D-9A9D-AB0A38D44748}">
      <dgm:prSet phldrT="[Text]" custT="1"/>
      <dgm:spPr>
        <a:noFill/>
      </dgm:spPr>
      <dgm:t>
        <a:bodyPr/>
        <a:lstStyle/>
        <a:p>
          <a:r>
            <a:rPr lang="en-US" sz="2200" b="1" dirty="0" smtClean="0">
              <a:solidFill>
                <a:srgbClr val="000000"/>
              </a:solidFill>
            </a:rPr>
            <a:t>Sec 127A: Restrictions on the printing of pamphlets, posters, etc.</a:t>
          </a:r>
        </a:p>
        <a:p>
          <a:r>
            <a:rPr lang="en-US" sz="2200" b="1" dirty="0" smtClean="0">
              <a:solidFill>
                <a:srgbClr val="000000"/>
              </a:solidFill>
            </a:rPr>
            <a:t> </a:t>
          </a:r>
          <a:endParaRPr lang="en-US" sz="2200" b="1" dirty="0">
            <a:solidFill>
              <a:srgbClr val="000000"/>
            </a:solidFill>
          </a:endParaRPr>
        </a:p>
      </dgm:t>
    </dgm:pt>
    <dgm:pt modelId="{FBD9EE13-3995-7246-8DF6-1699994B3E69}" type="parTrans" cxnId="{44AD423C-E82C-DE4E-9490-65EA8A09A9B5}">
      <dgm:prSet/>
      <dgm:spPr/>
      <dgm:t>
        <a:bodyPr/>
        <a:lstStyle/>
        <a:p>
          <a:endParaRPr lang="en-US"/>
        </a:p>
      </dgm:t>
    </dgm:pt>
    <dgm:pt modelId="{14269B41-8D71-9D4D-8773-C949FC7A5C81}" type="sibTrans" cxnId="{44AD423C-E82C-DE4E-9490-65EA8A09A9B5}">
      <dgm:prSet/>
      <dgm:spPr/>
      <dgm:t>
        <a:bodyPr/>
        <a:lstStyle/>
        <a:p>
          <a:endParaRPr lang="en-US"/>
        </a:p>
      </dgm:t>
    </dgm:pt>
    <dgm:pt modelId="{B51B194F-3273-4E9B-815D-EC9ED99CC727}">
      <dgm:prSet phldrT="[Text]" custT="1"/>
      <dgm:spPr>
        <a:noFill/>
      </dgm:spPr>
      <dgm:t>
        <a:bodyPr/>
        <a:lstStyle/>
        <a:p>
          <a:pPr algn="just"/>
          <a:r>
            <a:rPr lang="en-US" sz="2400" b="0" dirty="0" smtClean="0">
              <a:solidFill>
                <a:srgbClr val="000000"/>
              </a:solidFill>
            </a:rPr>
            <a:t>The following acts amount to an electoral offence:</a:t>
          </a:r>
          <a:endParaRPr lang="en-US" sz="2400" b="0" dirty="0">
            <a:solidFill>
              <a:srgbClr val="000000"/>
            </a:solidFill>
          </a:endParaRPr>
        </a:p>
      </dgm:t>
    </dgm:pt>
    <dgm:pt modelId="{339CEC21-8272-41A6-AD60-1CE0BA5A74A1}" type="parTrans" cxnId="{D3D8BE39-2313-409C-BD05-A45E81267C38}">
      <dgm:prSet/>
      <dgm:spPr/>
      <dgm:t>
        <a:bodyPr/>
        <a:lstStyle/>
        <a:p>
          <a:endParaRPr lang="en-US"/>
        </a:p>
      </dgm:t>
    </dgm:pt>
    <dgm:pt modelId="{2324F6F4-9F74-4AC0-AC4F-CE9A41D04FFF}" type="sibTrans" cxnId="{D3D8BE39-2313-409C-BD05-A45E81267C38}">
      <dgm:prSet/>
      <dgm:spPr/>
      <dgm:t>
        <a:bodyPr/>
        <a:lstStyle/>
        <a:p>
          <a:endParaRPr lang="en-US"/>
        </a:p>
      </dgm:t>
    </dgm:pt>
    <dgm:pt modelId="{2FB55C94-C6FA-405C-B32E-154A366F5172}">
      <dgm:prSet phldrT="[Text]" custT="1"/>
      <dgm:spPr>
        <a:noFill/>
      </dgm:spPr>
      <dgm:t>
        <a:bodyPr/>
        <a:lstStyle/>
        <a:p>
          <a:pPr algn="just"/>
          <a:r>
            <a:rPr lang="en-US" sz="2400" b="0" dirty="0" smtClean="0">
              <a:solidFill>
                <a:srgbClr val="000000"/>
              </a:solidFill>
            </a:rPr>
            <a:t>Imprisonment upto 6 months or fine  up to Rs. 2000  or both </a:t>
          </a:r>
          <a:endParaRPr lang="en-US" sz="2400" b="0" dirty="0">
            <a:solidFill>
              <a:srgbClr val="000000"/>
            </a:solidFill>
          </a:endParaRPr>
        </a:p>
      </dgm:t>
    </dgm:pt>
    <dgm:pt modelId="{12B252EE-232C-4B6B-A5E0-8E4612FCC687}" type="parTrans" cxnId="{246A9B7C-270D-4459-A242-DD2D5D34BFE0}">
      <dgm:prSet/>
      <dgm:spPr/>
      <dgm:t>
        <a:bodyPr/>
        <a:lstStyle/>
        <a:p>
          <a:endParaRPr lang="en-US"/>
        </a:p>
      </dgm:t>
    </dgm:pt>
    <dgm:pt modelId="{19C17363-C7A2-48B5-8DF0-13578AFA3FB7}" type="sibTrans" cxnId="{246A9B7C-270D-4459-A242-DD2D5D34BFE0}">
      <dgm:prSet/>
      <dgm:spPr/>
      <dgm:t>
        <a:bodyPr/>
        <a:lstStyle/>
        <a:p>
          <a:endParaRPr lang="en-US"/>
        </a:p>
      </dgm:t>
    </dgm:pt>
    <dgm:pt modelId="{219207E6-8B81-4D7F-8C57-1020766365C0}">
      <dgm:prSet phldrT="[Text]" custT="1"/>
      <dgm:spPr>
        <a:noFill/>
      </dgm:spPr>
      <dgm:t>
        <a:bodyPr/>
        <a:lstStyle/>
        <a:p>
          <a:pPr algn="just"/>
          <a:r>
            <a:rPr lang="en-US" sz="2400" b="0" dirty="0" smtClean="0">
              <a:solidFill>
                <a:srgbClr val="000000"/>
              </a:solidFill>
            </a:rPr>
            <a:t>Declaration as to the identity of the publisher is to be sent to the printer signed by publisher and attested by 2 persons personally known to him</a:t>
          </a:r>
          <a:endParaRPr lang="en-US" sz="2400" b="0" dirty="0">
            <a:solidFill>
              <a:srgbClr val="000000"/>
            </a:solidFill>
          </a:endParaRPr>
        </a:p>
      </dgm:t>
    </dgm:pt>
    <dgm:pt modelId="{9E54791D-886C-4B65-9F5C-4FABC225EEC4}" type="parTrans" cxnId="{BE456B2C-4556-448E-8092-B752955A2833}">
      <dgm:prSet/>
      <dgm:spPr/>
      <dgm:t>
        <a:bodyPr/>
        <a:lstStyle/>
        <a:p>
          <a:endParaRPr lang="en-US"/>
        </a:p>
      </dgm:t>
    </dgm:pt>
    <dgm:pt modelId="{5B79724C-2F69-45C5-8E4E-6E6D4478E300}" type="sibTrans" cxnId="{BE456B2C-4556-448E-8092-B752955A2833}">
      <dgm:prSet/>
      <dgm:spPr/>
      <dgm:t>
        <a:bodyPr/>
        <a:lstStyle/>
        <a:p>
          <a:endParaRPr lang="en-US"/>
        </a:p>
      </dgm:t>
    </dgm:pt>
    <dgm:pt modelId="{81786E92-EF55-4658-A0C0-31DC0C6D517F}">
      <dgm:prSet phldrT="[Text]" custT="1"/>
      <dgm:spPr>
        <a:noFill/>
      </dgm:spPr>
      <dgm:t>
        <a:bodyPr/>
        <a:lstStyle/>
        <a:p>
          <a:pPr algn="just"/>
          <a:r>
            <a:rPr lang="en-US" sz="2400" b="0" dirty="0" smtClean="0">
              <a:solidFill>
                <a:srgbClr val="000000"/>
              </a:solidFill>
            </a:rPr>
            <a:t>Copy of the declaration and the document should be sent by the printer to the CEO/District Magistrate as per location</a:t>
          </a:r>
          <a:endParaRPr lang="en-US" sz="2400" b="0" dirty="0">
            <a:solidFill>
              <a:srgbClr val="000000"/>
            </a:solidFill>
          </a:endParaRPr>
        </a:p>
      </dgm:t>
    </dgm:pt>
    <dgm:pt modelId="{9335F16B-4261-46A0-913A-5AAA4B3A9769}" type="parTrans" cxnId="{831BB044-6FC4-457C-8B74-2C4F6E293773}">
      <dgm:prSet/>
      <dgm:spPr/>
      <dgm:t>
        <a:bodyPr/>
        <a:lstStyle/>
        <a:p>
          <a:endParaRPr lang="en-US"/>
        </a:p>
      </dgm:t>
    </dgm:pt>
    <dgm:pt modelId="{6BF2895A-9F02-4E09-99F6-D848BF77AE44}" type="sibTrans" cxnId="{831BB044-6FC4-457C-8B74-2C4F6E293773}">
      <dgm:prSet/>
      <dgm:spPr/>
      <dgm:t>
        <a:bodyPr/>
        <a:lstStyle/>
        <a:p>
          <a:endParaRPr lang="en-US"/>
        </a:p>
      </dgm:t>
    </dgm:pt>
    <dgm:pt modelId="{44E10209-F637-464E-98AA-CE12B6DF16F4}">
      <dgm:prSet phldrT="[Text]" custT="1"/>
      <dgm:spPr>
        <a:noFill/>
      </dgm:spPr>
      <dgm:t>
        <a:bodyPr/>
        <a:lstStyle/>
        <a:p>
          <a:pPr algn="just"/>
          <a:r>
            <a:rPr lang="en-US" sz="2400" b="0" dirty="0" smtClean="0">
              <a:solidFill>
                <a:srgbClr val="000000"/>
              </a:solidFill>
            </a:rPr>
            <a:t>Election pamphlet/poster which does not bear the name &amp; addresses of the printer /publisher</a:t>
          </a:r>
          <a:endParaRPr lang="en-US" sz="2400" b="0" dirty="0">
            <a:solidFill>
              <a:srgbClr val="000000"/>
            </a:solidFill>
          </a:endParaRPr>
        </a:p>
      </dgm:t>
    </dgm:pt>
    <dgm:pt modelId="{04D71C44-5CA6-403B-AB23-3125EAB6AEE0}" type="parTrans" cxnId="{7E444C12-0723-4A92-BCD4-6B0AFB7B1AC2}">
      <dgm:prSet/>
      <dgm:spPr/>
      <dgm:t>
        <a:bodyPr/>
        <a:lstStyle/>
        <a:p>
          <a:endParaRPr lang="en-US"/>
        </a:p>
      </dgm:t>
    </dgm:pt>
    <dgm:pt modelId="{70300FB4-8EE3-488E-AAD2-F8AF8FEB0EE3}" type="sibTrans" cxnId="{7E444C12-0723-4A92-BCD4-6B0AFB7B1AC2}">
      <dgm:prSet/>
      <dgm:spPr/>
      <dgm:t>
        <a:bodyPr/>
        <a:lstStyle/>
        <a:p>
          <a:endParaRPr lang="en-US"/>
        </a:p>
      </dgm:t>
    </dgm:pt>
    <dgm:pt modelId="{26283512-3456-DE41-900D-94363E771E50}" type="pres">
      <dgm:prSet presAssocID="{3E941A9E-09B5-6442-AF9D-0A0904AE97D2}" presName="Name0" presStyleCnt="0">
        <dgm:presLayoutVars>
          <dgm:dir/>
          <dgm:animLvl val="lvl"/>
          <dgm:resizeHandles val="exact"/>
        </dgm:presLayoutVars>
      </dgm:prSet>
      <dgm:spPr/>
      <dgm:t>
        <a:bodyPr/>
        <a:lstStyle/>
        <a:p>
          <a:endParaRPr lang="en-US"/>
        </a:p>
      </dgm:t>
    </dgm:pt>
    <dgm:pt modelId="{2F7983A0-F150-A54D-BF7E-1C0DAA4CC1F3}" type="pres">
      <dgm:prSet presAssocID="{C3EED017-F2DC-404D-9A9D-AB0A38D44748}" presName="linNode" presStyleCnt="0"/>
      <dgm:spPr/>
    </dgm:pt>
    <dgm:pt modelId="{26DF4DBB-FB2C-DF4A-AE96-E46F2505541E}" type="pres">
      <dgm:prSet presAssocID="{C3EED017-F2DC-404D-9A9D-AB0A38D44748}" presName="parentText" presStyleLbl="node1" presStyleIdx="0" presStyleCnt="1" custScaleX="91105" custScaleY="73690">
        <dgm:presLayoutVars>
          <dgm:chMax val="1"/>
          <dgm:bulletEnabled val="1"/>
        </dgm:presLayoutVars>
      </dgm:prSet>
      <dgm:spPr/>
      <dgm:t>
        <a:bodyPr/>
        <a:lstStyle/>
        <a:p>
          <a:endParaRPr lang="en-US"/>
        </a:p>
      </dgm:t>
    </dgm:pt>
    <dgm:pt modelId="{8A1D8D1D-F45F-3243-A18E-0650B4DF2C2C}" type="pres">
      <dgm:prSet presAssocID="{C3EED017-F2DC-404D-9A9D-AB0A38D44748}" presName="descendantText" presStyleLbl="alignAccFollowNode1" presStyleIdx="0" presStyleCnt="1" custScaleX="156243" custScaleY="125122" custLinFactNeighborX="-2054" custLinFactNeighborY="-9053">
        <dgm:presLayoutVars>
          <dgm:bulletEnabled val="1"/>
        </dgm:presLayoutVars>
      </dgm:prSet>
      <dgm:spPr/>
      <dgm:t>
        <a:bodyPr/>
        <a:lstStyle/>
        <a:p>
          <a:endParaRPr lang="en-US"/>
        </a:p>
      </dgm:t>
    </dgm:pt>
  </dgm:ptLst>
  <dgm:cxnLst>
    <dgm:cxn modelId="{7E444C12-0723-4A92-BCD4-6B0AFB7B1AC2}" srcId="{C3EED017-F2DC-404D-9A9D-AB0A38D44748}" destId="{44E10209-F637-464E-98AA-CE12B6DF16F4}" srcOrd="1" destOrd="0" parTransId="{04D71C44-5CA6-403B-AB23-3125EAB6AEE0}" sibTransId="{70300FB4-8EE3-488E-AAD2-F8AF8FEB0EE3}"/>
    <dgm:cxn modelId="{F4DF1784-7665-4DF1-80D0-1255669DB29D}" type="presOf" srcId="{3E941A9E-09B5-6442-AF9D-0A0904AE97D2}" destId="{26283512-3456-DE41-900D-94363E771E50}" srcOrd="0" destOrd="0" presId="urn:microsoft.com/office/officeart/2005/8/layout/vList5"/>
    <dgm:cxn modelId="{30A6D513-453F-4DD7-8B2A-BF25ED7DC12C}" type="presOf" srcId="{B51B194F-3273-4E9B-815D-EC9ED99CC727}" destId="{8A1D8D1D-F45F-3243-A18E-0650B4DF2C2C}" srcOrd="0" destOrd="0" presId="urn:microsoft.com/office/officeart/2005/8/layout/vList5"/>
    <dgm:cxn modelId="{6785EB91-562A-4691-879A-F93DFC070010}" type="presOf" srcId="{219207E6-8B81-4D7F-8C57-1020766365C0}" destId="{8A1D8D1D-F45F-3243-A18E-0650B4DF2C2C}" srcOrd="0" destOrd="2" presId="urn:microsoft.com/office/officeart/2005/8/layout/vList5"/>
    <dgm:cxn modelId="{22B29335-6FFB-428E-8988-A6B4C2652235}" type="presOf" srcId="{C3EED017-F2DC-404D-9A9D-AB0A38D44748}" destId="{26DF4DBB-FB2C-DF4A-AE96-E46F2505541E}" srcOrd="0" destOrd="0" presId="urn:microsoft.com/office/officeart/2005/8/layout/vList5"/>
    <dgm:cxn modelId="{BE456B2C-4556-448E-8092-B752955A2833}" srcId="{C3EED017-F2DC-404D-9A9D-AB0A38D44748}" destId="{219207E6-8B81-4D7F-8C57-1020766365C0}" srcOrd="2" destOrd="0" parTransId="{9E54791D-886C-4B65-9F5C-4FABC225EEC4}" sibTransId="{5B79724C-2F69-45C5-8E4E-6E6D4478E300}"/>
    <dgm:cxn modelId="{ACDB410B-5968-4860-AF08-A53B2C833A5C}" type="presOf" srcId="{44E10209-F637-464E-98AA-CE12B6DF16F4}" destId="{8A1D8D1D-F45F-3243-A18E-0650B4DF2C2C}" srcOrd="0" destOrd="1" presId="urn:microsoft.com/office/officeart/2005/8/layout/vList5"/>
    <dgm:cxn modelId="{831BB044-6FC4-457C-8B74-2C4F6E293773}" srcId="{C3EED017-F2DC-404D-9A9D-AB0A38D44748}" destId="{81786E92-EF55-4658-A0C0-31DC0C6D517F}" srcOrd="3" destOrd="0" parTransId="{9335F16B-4261-46A0-913A-5AAA4B3A9769}" sibTransId="{6BF2895A-9F02-4E09-99F6-D848BF77AE44}"/>
    <dgm:cxn modelId="{3A63EE0B-0B5A-4D2D-9E34-6BB773700173}" type="presOf" srcId="{2FB55C94-C6FA-405C-B32E-154A366F5172}" destId="{8A1D8D1D-F45F-3243-A18E-0650B4DF2C2C}" srcOrd="0" destOrd="4" presId="urn:microsoft.com/office/officeart/2005/8/layout/vList5"/>
    <dgm:cxn modelId="{506410B0-94B3-45D0-AE89-1915E522FBC0}" type="presOf" srcId="{81786E92-EF55-4658-A0C0-31DC0C6D517F}" destId="{8A1D8D1D-F45F-3243-A18E-0650B4DF2C2C}" srcOrd="0" destOrd="3" presId="urn:microsoft.com/office/officeart/2005/8/layout/vList5"/>
    <dgm:cxn modelId="{44AD423C-E82C-DE4E-9490-65EA8A09A9B5}" srcId="{3E941A9E-09B5-6442-AF9D-0A0904AE97D2}" destId="{C3EED017-F2DC-404D-9A9D-AB0A38D44748}" srcOrd="0" destOrd="0" parTransId="{FBD9EE13-3995-7246-8DF6-1699994B3E69}" sibTransId="{14269B41-8D71-9D4D-8773-C949FC7A5C81}"/>
    <dgm:cxn modelId="{246A9B7C-270D-4459-A242-DD2D5D34BFE0}" srcId="{C3EED017-F2DC-404D-9A9D-AB0A38D44748}" destId="{2FB55C94-C6FA-405C-B32E-154A366F5172}" srcOrd="4" destOrd="0" parTransId="{12B252EE-232C-4B6B-A5E0-8E4612FCC687}" sibTransId="{19C17363-C7A2-48B5-8DF0-13578AFA3FB7}"/>
    <dgm:cxn modelId="{D3D8BE39-2313-409C-BD05-A45E81267C38}" srcId="{C3EED017-F2DC-404D-9A9D-AB0A38D44748}" destId="{B51B194F-3273-4E9B-815D-EC9ED99CC727}" srcOrd="0" destOrd="0" parTransId="{339CEC21-8272-41A6-AD60-1CE0BA5A74A1}" sibTransId="{2324F6F4-9F74-4AC0-AC4F-CE9A41D04FFF}"/>
    <dgm:cxn modelId="{6EADCBCC-8553-4625-9D6F-B84997FC6FA0}" type="presParOf" srcId="{26283512-3456-DE41-900D-94363E771E50}" destId="{2F7983A0-F150-A54D-BF7E-1C0DAA4CC1F3}" srcOrd="0" destOrd="0" presId="urn:microsoft.com/office/officeart/2005/8/layout/vList5"/>
    <dgm:cxn modelId="{922301AA-0617-4FCB-A7BC-C48E2B6CA81E}" type="presParOf" srcId="{2F7983A0-F150-A54D-BF7E-1C0DAA4CC1F3}" destId="{26DF4DBB-FB2C-DF4A-AE96-E46F2505541E}" srcOrd="0" destOrd="0" presId="urn:microsoft.com/office/officeart/2005/8/layout/vList5"/>
    <dgm:cxn modelId="{46819A9F-BA11-4CC6-9D1E-3227499D09A8}" type="presParOf" srcId="{2F7983A0-F150-A54D-BF7E-1C0DAA4CC1F3}" destId="{8A1D8D1D-F45F-3243-A18E-0650B4DF2C2C}" srcOrd="1"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F2D030-99A2-0B40-BA85-AACD1C274FF6}" type="doc">
      <dgm:prSet loTypeId="urn:microsoft.com/office/officeart/2005/8/layout/vList5" loCatId="" qsTypeId="urn:microsoft.com/office/officeart/2005/8/quickstyle/simple4" qsCatId="simple" csTypeId="urn:microsoft.com/office/officeart/2005/8/colors/accent3_2" csCatId="accent3" phldr="1"/>
      <dgm:spPr/>
      <dgm:t>
        <a:bodyPr/>
        <a:lstStyle/>
        <a:p>
          <a:endParaRPr lang="en-US"/>
        </a:p>
      </dgm:t>
    </dgm:pt>
    <dgm:pt modelId="{55D964FD-1822-2341-B2F6-6982FB77A4A2}">
      <dgm:prSet custT="1"/>
      <dgm:spPr>
        <a:noFill/>
      </dgm:spPr>
      <dgm:t>
        <a:bodyPr/>
        <a:lstStyle/>
        <a:p>
          <a:pPr rtl="0"/>
          <a:endParaRPr lang="en-US" sz="2000" b="1" dirty="0">
            <a:solidFill>
              <a:srgbClr val="000000"/>
            </a:solidFill>
          </a:endParaRPr>
        </a:p>
      </dgm:t>
    </dgm:pt>
    <dgm:pt modelId="{084D3961-1E43-4D47-A170-41EA69DFB0ED}" type="parTrans" cxnId="{010006A6-1A56-3C46-BA59-A05FF32C79CF}">
      <dgm:prSet/>
      <dgm:spPr/>
      <dgm:t>
        <a:bodyPr/>
        <a:lstStyle/>
        <a:p>
          <a:endParaRPr lang="en-US" sz="2000">
            <a:solidFill>
              <a:srgbClr val="000000"/>
            </a:solidFill>
          </a:endParaRPr>
        </a:p>
      </dgm:t>
    </dgm:pt>
    <dgm:pt modelId="{69AD7D50-CA81-0C48-AFA7-94D152BF3AA4}" type="sibTrans" cxnId="{010006A6-1A56-3C46-BA59-A05FF32C79CF}">
      <dgm:prSet/>
      <dgm:spPr/>
      <dgm:t>
        <a:bodyPr/>
        <a:lstStyle/>
        <a:p>
          <a:endParaRPr lang="en-US" sz="2000">
            <a:solidFill>
              <a:srgbClr val="000000"/>
            </a:solidFill>
          </a:endParaRPr>
        </a:p>
      </dgm:t>
    </dgm:pt>
    <dgm:pt modelId="{3DCB4079-FA2C-634B-AD0F-8AFB07CD9BCF}">
      <dgm:prSet custT="1"/>
      <dgm:spPr>
        <a:noFill/>
        <a:ln>
          <a:solidFill>
            <a:schemeClr val="tx1"/>
          </a:solidFill>
        </a:ln>
      </dgm:spPr>
      <dgm:t>
        <a:bodyPr/>
        <a:lstStyle/>
        <a:p>
          <a:pPr algn="l" rtl="0"/>
          <a:r>
            <a:rPr lang="en-US" sz="2000" b="1" u="none" dirty="0" smtClean="0">
              <a:solidFill>
                <a:srgbClr val="000000"/>
              </a:solidFill>
            </a:rPr>
            <a:t>171 B – Bribery</a:t>
          </a:r>
          <a:endParaRPr lang="en-US" sz="2000" u="none" dirty="0">
            <a:solidFill>
              <a:srgbClr val="000000"/>
            </a:solidFill>
          </a:endParaRPr>
        </a:p>
      </dgm:t>
    </dgm:pt>
    <dgm:pt modelId="{F64C1701-4CAB-7F4B-977B-47C745964B9E}" type="parTrans" cxnId="{B7119462-B0C3-284B-AA60-8C57316EFA83}">
      <dgm:prSet/>
      <dgm:spPr/>
      <dgm:t>
        <a:bodyPr/>
        <a:lstStyle/>
        <a:p>
          <a:endParaRPr lang="en-US" sz="2000">
            <a:solidFill>
              <a:srgbClr val="000000"/>
            </a:solidFill>
          </a:endParaRPr>
        </a:p>
      </dgm:t>
    </dgm:pt>
    <dgm:pt modelId="{81B19F9F-2214-D54F-B253-4E22F562371E}" type="sibTrans" cxnId="{B7119462-B0C3-284B-AA60-8C57316EFA83}">
      <dgm:prSet/>
      <dgm:spPr/>
      <dgm:t>
        <a:bodyPr/>
        <a:lstStyle/>
        <a:p>
          <a:endParaRPr lang="en-US" sz="2000">
            <a:solidFill>
              <a:srgbClr val="000000"/>
            </a:solidFill>
          </a:endParaRPr>
        </a:p>
      </dgm:t>
    </dgm:pt>
    <dgm:pt modelId="{64C1F3DC-6A14-3740-A9DA-DDC62D4A50C0}">
      <dgm:prSet custT="1"/>
      <dgm:spPr>
        <a:noFill/>
      </dgm:spPr>
      <dgm:t>
        <a:bodyPr/>
        <a:lstStyle/>
        <a:p>
          <a:pPr algn="just" rtl="0"/>
          <a:r>
            <a:rPr lang="en-US" sz="2000" dirty="0" smtClean="0">
              <a:solidFill>
                <a:srgbClr val="000000"/>
              </a:solidFill>
            </a:rPr>
            <a:t>Gratification – Offering gratification, </a:t>
          </a:r>
          <a:r>
            <a:rPr lang="en-US" sz="2000" b="1" dirty="0" smtClean="0">
              <a:solidFill>
                <a:srgbClr val="000000"/>
              </a:solidFill>
            </a:rPr>
            <a:t>agreeing</a:t>
          </a:r>
          <a:r>
            <a:rPr lang="en-US" sz="2000" dirty="0" smtClean="0">
              <a:solidFill>
                <a:srgbClr val="000000"/>
              </a:solidFill>
            </a:rPr>
            <a:t> to give gratification, </a:t>
          </a:r>
          <a:r>
            <a:rPr lang="en-US" sz="2000" b="1" dirty="0" smtClean="0">
              <a:solidFill>
                <a:srgbClr val="000000"/>
              </a:solidFill>
            </a:rPr>
            <a:t>attempting</a:t>
          </a:r>
          <a:r>
            <a:rPr lang="en-US" sz="2000" dirty="0" smtClean="0">
              <a:solidFill>
                <a:srgbClr val="000000"/>
              </a:solidFill>
            </a:rPr>
            <a:t> to procure gratification for doing an act against one’s will shall be deemed as giving gratification.</a:t>
          </a:r>
          <a:endParaRPr lang="en-US" sz="2000" dirty="0">
            <a:solidFill>
              <a:srgbClr val="000000"/>
            </a:solidFill>
          </a:endParaRPr>
        </a:p>
      </dgm:t>
    </dgm:pt>
    <dgm:pt modelId="{CDF84429-95C3-F34F-9155-69A0CD997DE5}" type="parTrans" cxnId="{D0918824-FECA-904E-A2FA-7385D38F663E}">
      <dgm:prSet/>
      <dgm:spPr/>
      <dgm:t>
        <a:bodyPr/>
        <a:lstStyle/>
        <a:p>
          <a:endParaRPr lang="en-US" sz="2000">
            <a:solidFill>
              <a:srgbClr val="000000"/>
            </a:solidFill>
          </a:endParaRPr>
        </a:p>
      </dgm:t>
    </dgm:pt>
    <dgm:pt modelId="{AA554AB8-8EBE-1946-8330-7E4F46FDE6A9}" type="sibTrans" cxnId="{D0918824-FECA-904E-A2FA-7385D38F663E}">
      <dgm:prSet/>
      <dgm:spPr/>
      <dgm:t>
        <a:bodyPr/>
        <a:lstStyle/>
        <a:p>
          <a:endParaRPr lang="en-US" sz="2000">
            <a:solidFill>
              <a:srgbClr val="000000"/>
            </a:solidFill>
          </a:endParaRPr>
        </a:p>
      </dgm:t>
    </dgm:pt>
    <dgm:pt modelId="{10C10F68-1A28-AC4C-B9CD-89B93AE9DF1A}">
      <dgm:prSet custT="1"/>
      <dgm:spPr>
        <a:solidFill>
          <a:schemeClr val="bg1"/>
        </a:solidFill>
        <a:ln>
          <a:solidFill>
            <a:schemeClr val="tx1"/>
          </a:solidFill>
        </a:ln>
      </dgm:spPr>
      <dgm:t>
        <a:bodyPr/>
        <a:lstStyle/>
        <a:p>
          <a:pPr algn="l" rtl="0"/>
          <a:r>
            <a:rPr lang="en-US" sz="2000" b="1" u="none" dirty="0" smtClean="0">
              <a:solidFill>
                <a:srgbClr val="000000"/>
              </a:solidFill>
            </a:rPr>
            <a:t>171 E –Punishment for bribery</a:t>
          </a:r>
          <a:endParaRPr lang="en-US" sz="2000" u="none" dirty="0">
            <a:solidFill>
              <a:srgbClr val="000000"/>
            </a:solidFill>
          </a:endParaRPr>
        </a:p>
      </dgm:t>
    </dgm:pt>
    <dgm:pt modelId="{70D8464D-6A71-8949-A56E-EA6F6FDD5F45}" type="parTrans" cxnId="{78AB6ABD-DFCB-3641-9586-F072C6FE45E0}">
      <dgm:prSet/>
      <dgm:spPr/>
      <dgm:t>
        <a:bodyPr/>
        <a:lstStyle/>
        <a:p>
          <a:endParaRPr lang="en-US" sz="2000">
            <a:solidFill>
              <a:srgbClr val="000000"/>
            </a:solidFill>
          </a:endParaRPr>
        </a:p>
      </dgm:t>
    </dgm:pt>
    <dgm:pt modelId="{A8D0722B-13DA-A945-88C6-F208F5B6C34C}" type="sibTrans" cxnId="{78AB6ABD-DFCB-3641-9586-F072C6FE45E0}">
      <dgm:prSet/>
      <dgm:spPr/>
      <dgm:t>
        <a:bodyPr/>
        <a:lstStyle/>
        <a:p>
          <a:endParaRPr lang="en-US" sz="2000">
            <a:solidFill>
              <a:srgbClr val="000000"/>
            </a:solidFill>
          </a:endParaRPr>
        </a:p>
      </dgm:t>
    </dgm:pt>
    <dgm:pt modelId="{25394A34-CEEE-414E-9892-B81819F469BF}">
      <dgm:prSet custT="1"/>
      <dgm:spPr>
        <a:noFill/>
        <a:ln>
          <a:solidFill>
            <a:schemeClr val="tx1"/>
          </a:solidFill>
        </a:ln>
      </dgm:spPr>
      <dgm:t>
        <a:bodyPr/>
        <a:lstStyle/>
        <a:p>
          <a:pPr algn="l" rtl="0"/>
          <a:r>
            <a:rPr lang="en-US" sz="2000" b="1" u="none" dirty="0" smtClean="0">
              <a:solidFill>
                <a:srgbClr val="000000"/>
              </a:solidFill>
            </a:rPr>
            <a:t>171 C – Undue influence at elections</a:t>
          </a:r>
          <a:endParaRPr lang="en-US" sz="2000" u="none" dirty="0">
            <a:solidFill>
              <a:srgbClr val="000000"/>
            </a:solidFill>
          </a:endParaRPr>
        </a:p>
      </dgm:t>
    </dgm:pt>
    <dgm:pt modelId="{30833B41-F333-5243-B986-7005ACD664C1}" type="parTrans" cxnId="{21F8AC46-CDC0-6E4C-9A96-A6EFF9A610D3}">
      <dgm:prSet/>
      <dgm:spPr/>
      <dgm:t>
        <a:bodyPr/>
        <a:lstStyle/>
        <a:p>
          <a:endParaRPr lang="en-US" sz="2000">
            <a:solidFill>
              <a:srgbClr val="000000"/>
            </a:solidFill>
          </a:endParaRPr>
        </a:p>
      </dgm:t>
    </dgm:pt>
    <dgm:pt modelId="{FB3973C0-38B3-BE4D-9279-A40D3B5AB97D}" type="sibTrans" cxnId="{21F8AC46-CDC0-6E4C-9A96-A6EFF9A610D3}">
      <dgm:prSet/>
      <dgm:spPr/>
      <dgm:t>
        <a:bodyPr/>
        <a:lstStyle/>
        <a:p>
          <a:endParaRPr lang="en-US" sz="2000">
            <a:solidFill>
              <a:srgbClr val="000000"/>
            </a:solidFill>
          </a:endParaRPr>
        </a:p>
      </dgm:t>
    </dgm:pt>
    <dgm:pt modelId="{A8E82764-E55E-5C48-99DC-32CE99A4AA95}">
      <dgm:prSet custT="1"/>
      <dgm:spPr>
        <a:noFill/>
        <a:ln>
          <a:solidFill>
            <a:schemeClr val="tx1"/>
          </a:solidFill>
        </a:ln>
      </dgm:spPr>
      <dgm:t>
        <a:bodyPr/>
        <a:lstStyle/>
        <a:p>
          <a:pPr rtl="0"/>
          <a:r>
            <a:rPr lang="en-US" sz="2000" b="1" u="none" dirty="0" smtClean="0">
              <a:solidFill>
                <a:srgbClr val="000000"/>
              </a:solidFill>
            </a:rPr>
            <a:t>171 F – </a:t>
          </a:r>
          <a:r>
            <a:rPr lang="en-US" sz="1600" b="1" u="none" dirty="0" smtClean="0">
              <a:solidFill>
                <a:srgbClr val="000000"/>
              </a:solidFill>
            </a:rPr>
            <a:t>Punishment for undue influence at elections</a:t>
          </a:r>
          <a:endParaRPr lang="en-US" sz="1600" u="none" dirty="0">
            <a:solidFill>
              <a:srgbClr val="000000"/>
            </a:solidFill>
          </a:endParaRPr>
        </a:p>
      </dgm:t>
    </dgm:pt>
    <dgm:pt modelId="{B6F2BBFB-C54C-8B4F-9AEC-50CCA3AEF245}" type="parTrans" cxnId="{65327FC6-53BE-F749-BBFA-AA55C31E50DA}">
      <dgm:prSet/>
      <dgm:spPr/>
      <dgm:t>
        <a:bodyPr/>
        <a:lstStyle/>
        <a:p>
          <a:endParaRPr lang="en-US" sz="2000">
            <a:solidFill>
              <a:srgbClr val="000000"/>
            </a:solidFill>
          </a:endParaRPr>
        </a:p>
      </dgm:t>
    </dgm:pt>
    <dgm:pt modelId="{AC3EAD49-2335-BE4B-B496-24F67F782A89}" type="sibTrans" cxnId="{65327FC6-53BE-F749-BBFA-AA55C31E50DA}">
      <dgm:prSet/>
      <dgm:spPr/>
      <dgm:t>
        <a:bodyPr/>
        <a:lstStyle/>
        <a:p>
          <a:endParaRPr lang="en-US" sz="2000">
            <a:solidFill>
              <a:srgbClr val="000000"/>
            </a:solidFill>
          </a:endParaRPr>
        </a:p>
      </dgm:t>
    </dgm:pt>
    <dgm:pt modelId="{87269A0A-C5A9-2442-9460-C3FD4BB20584}">
      <dgm:prSet custT="1"/>
      <dgm:spPr>
        <a:noFill/>
      </dgm:spPr>
      <dgm:t>
        <a:bodyPr/>
        <a:lstStyle/>
        <a:p>
          <a:pPr algn="just" rtl="0"/>
          <a:r>
            <a:rPr lang="en-US" sz="2000" b="1" dirty="0" smtClean="0">
              <a:solidFill>
                <a:srgbClr val="000000"/>
              </a:solidFill>
            </a:rPr>
            <a:t>one year imprisonment or fine or with both</a:t>
          </a:r>
          <a:r>
            <a:rPr lang="en-US" sz="2000" dirty="0" smtClean="0">
              <a:solidFill>
                <a:srgbClr val="000000"/>
              </a:solidFill>
            </a:rPr>
            <a:t>. </a:t>
          </a:r>
          <a:endParaRPr lang="en-US" sz="2000" dirty="0">
            <a:solidFill>
              <a:srgbClr val="000000"/>
            </a:solidFill>
          </a:endParaRPr>
        </a:p>
      </dgm:t>
    </dgm:pt>
    <dgm:pt modelId="{AB10F901-2BA2-3945-8651-DDCC19B2BB48}" type="parTrans" cxnId="{6D576B4E-DEC1-904C-8A73-06A26CFD0D4B}">
      <dgm:prSet/>
      <dgm:spPr/>
      <dgm:t>
        <a:bodyPr/>
        <a:lstStyle/>
        <a:p>
          <a:endParaRPr lang="en-US" sz="2000">
            <a:solidFill>
              <a:srgbClr val="000000"/>
            </a:solidFill>
          </a:endParaRPr>
        </a:p>
      </dgm:t>
    </dgm:pt>
    <dgm:pt modelId="{0D520433-662E-2D41-9C77-79DBFF69FE09}" type="sibTrans" cxnId="{6D576B4E-DEC1-904C-8A73-06A26CFD0D4B}">
      <dgm:prSet/>
      <dgm:spPr/>
      <dgm:t>
        <a:bodyPr/>
        <a:lstStyle/>
        <a:p>
          <a:endParaRPr lang="en-US" sz="2000">
            <a:solidFill>
              <a:srgbClr val="000000"/>
            </a:solidFill>
          </a:endParaRPr>
        </a:p>
      </dgm:t>
    </dgm:pt>
    <dgm:pt modelId="{8140E155-283B-4142-AA8F-02A74B09AF63}">
      <dgm:prSet custT="1"/>
      <dgm:spPr>
        <a:noFill/>
      </dgm:spPr>
      <dgm:t>
        <a:bodyPr/>
        <a:lstStyle/>
        <a:p>
          <a:pPr algn="just" rtl="0"/>
          <a:r>
            <a:rPr lang="en-US" sz="2000" dirty="0" smtClean="0">
              <a:solidFill>
                <a:srgbClr val="000000"/>
              </a:solidFill>
            </a:rPr>
            <a:t>one year imprisonment or fine or both.</a:t>
          </a:r>
          <a:endParaRPr lang="en-US" sz="2000" dirty="0">
            <a:solidFill>
              <a:srgbClr val="000000"/>
            </a:solidFill>
          </a:endParaRPr>
        </a:p>
      </dgm:t>
    </dgm:pt>
    <dgm:pt modelId="{D70FBE5E-A09C-BB44-A613-CCB3241AF9C3}" type="parTrans" cxnId="{D63405F7-799A-4C44-9515-4B56B32FFF95}">
      <dgm:prSet/>
      <dgm:spPr/>
      <dgm:t>
        <a:bodyPr/>
        <a:lstStyle/>
        <a:p>
          <a:endParaRPr lang="en-US" sz="2000">
            <a:solidFill>
              <a:srgbClr val="000000"/>
            </a:solidFill>
          </a:endParaRPr>
        </a:p>
      </dgm:t>
    </dgm:pt>
    <dgm:pt modelId="{B8130A6A-E567-9647-95DA-786D45178866}" type="sibTrans" cxnId="{D63405F7-799A-4C44-9515-4B56B32FFF95}">
      <dgm:prSet/>
      <dgm:spPr/>
      <dgm:t>
        <a:bodyPr/>
        <a:lstStyle/>
        <a:p>
          <a:endParaRPr lang="en-US" sz="2000">
            <a:solidFill>
              <a:srgbClr val="000000"/>
            </a:solidFill>
          </a:endParaRPr>
        </a:p>
      </dgm:t>
    </dgm:pt>
    <dgm:pt modelId="{2B096A54-D74D-4B41-80FD-CA38552D656A}">
      <dgm:prSet custT="1"/>
      <dgm:spPr>
        <a:noFill/>
      </dgm:spPr>
      <dgm:t>
        <a:bodyPr/>
        <a:lstStyle/>
        <a:p>
          <a:pPr algn="just" rtl="0"/>
          <a:r>
            <a:rPr lang="en-US" sz="2000" dirty="0" smtClean="0">
              <a:solidFill>
                <a:srgbClr val="000000"/>
              </a:solidFill>
            </a:rPr>
            <a:t>Any Act which voluntarily interferes or attempts to interfere with the free exercise of any electoral right.  </a:t>
          </a:r>
          <a:endParaRPr lang="en-US" sz="2000" dirty="0">
            <a:solidFill>
              <a:srgbClr val="000000"/>
            </a:solidFill>
          </a:endParaRPr>
        </a:p>
      </dgm:t>
    </dgm:pt>
    <dgm:pt modelId="{AB8F23B1-97DC-CF4E-87DA-7D6E60EBF741}" type="parTrans" cxnId="{37380E43-9429-5E49-9F97-A59E884ED80B}">
      <dgm:prSet/>
      <dgm:spPr/>
      <dgm:t>
        <a:bodyPr/>
        <a:lstStyle/>
        <a:p>
          <a:endParaRPr lang="en-US" sz="2000">
            <a:solidFill>
              <a:srgbClr val="000000"/>
            </a:solidFill>
          </a:endParaRPr>
        </a:p>
      </dgm:t>
    </dgm:pt>
    <dgm:pt modelId="{92CB1FC8-DC76-1044-B003-7CA58717023B}" type="sibTrans" cxnId="{37380E43-9429-5E49-9F97-A59E884ED80B}">
      <dgm:prSet/>
      <dgm:spPr/>
      <dgm:t>
        <a:bodyPr/>
        <a:lstStyle/>
        <a:p>
          <a:endParaRPr lang="en-US" sz="2000">
            <a:solidFill>
              <a:srgbClr val="000000"/>
            </a:solidFill>
          </a:endParaRPr>
        </a:p>
      </dgm:t>
    </dgm:pt>
    <dgm:pt modelId="{299B4BD7-C2EC-3B49-B65D-D300DFC5A5D5}">
      <dgm:prSet custT="1"/>
      <dgm:spPr>
        <a:noFill/>
      </dgm:spPr>
      <dgm:t>
        <a:bodyPr/>
        <a:lstStyle/>
        <a:p>
          <a:pPr algn="just" rtl="0"/>
          <a:r>
            <a:rPr lang="en-US" sz="2000" dirty="0" smtClean="0">
              <a:solidFill>
                <a:srgbClr val="000000"/>
              </a:solidFill>
            </a:rPr>
            <a:t> Any person </a:t>
          </a:r>
          <a:r>
            <a:rPr lang="en-US" sz="2000" b="1" dirty="0" smtClean="0">
              <a:solidFill>
                <a:srgbClr val="000000"/>
              </a:solidFill>
            </a:rPr>
            <a:t>giving</a:t>
          </a:r>
          <a:r>
            <a:rPr lang="en-US" sz="2000" dirty="0" smtClean="0">
              <a:solidFill>
                <a:srgbClr val="000000"/>
              </a:solidFill>
            </a:rPr>
            <a:t> or </a:t>
          </a:r>
          <a:r>
            <a:rPr lang="en-US" sz="2000" b="1" dirty="0" smtClean="0">
              <a:solidFill>
                <a:srgbClr val="000000"/>
              </a:solidFill>
            </a:rPr>
            <a:t>accepting</a:t>
          </a:r>
          <a:r>
            <a:rPr lang="en-US" sz="2000" dirty="0" smtClean="0">
              <a:solidFill>
                <a:srgbClr val="000000"/>
              </a:solidFill>
            </a:rPr>
            <a:t> gratification to induce a person to exercise his electoral right would commit the offence of bribery. </a:t>
          </a:r>
          <a:endParaRPr lang="en-US" sz="2000" dirty="0">
            <a:solidFill>
              <a:srgbClr val="000000"/>
            </a:solidFill>
          </a:endParaRPr>
        </a:p>
      </dgm:t>
    </dgm:pt>
    <dgm:pt modelId="{5A4BA150-9B79-5C4D-8597-C9159732DB75}" type="parTrans" cxnId="{2C080C54-071A-584F-B24A-69DA3F797733}">
      <dgm:prSet/>
      <dgm:spPr/>
      <dgm:t>
        <a:bodyPr/>
        <a:lstStyle/>
        <a:p>
          <a:endParaRPr lang="en-US" sz="2000">
            <a:solidFill>
              <a:srgbClr val="000000"/>
            </a:solidFill>
          </a:endParaRPr>
        </a:p>
      </dgm:t>
    </dgm:pt>
    <dgm:pt modelId="{845B32A8-45CF-AE45-9A75-FCD110560BFB}" type="sibTrans" cxnId="{2C080C54-071A-584F-B24A-69DA3F797733}">
      <dgm:prSet/>
      <dgm:spPr/>
      <dgm:t>
        <a:bodyPr/>
        <a:lstStyle/>
        <a:p>
          <a:endParaRPr lang="en-US" sz="2000">
            <a:solidFill>
              <a:srgbClr val="000000"/>
            </a:solidFill>
          </a:endParaRPr>
        </a:p>
      </dgm:t>
    </dgm:pt>
    <dgm:pt modelId="{30544B3B-3348-4FC0-A7A4-BE9D098A1E2E}">
      <dgm:prSet custT="1"/>
      <dgm:spPr>
        <a:noFill/>
      </dgm:spPr>
      <dgm:t>
        <a:bodyPr/>
        <a:lstStyle/>
        <a:p>
          <a:pPr algn="just" rtl="0"/>
          <a:r>
            <a:rPr lang="en-US" sz="2000" dirty="0" smtClean="0">
              <a:solidFill>
                <a:srgbClr val="000000"/>
              </a:solidFill>
            </a:rPr>
            <a:t>Bribery by treating (food, drink, entertainment, or provision) shall be punished with fine only</a:t>
          </a:r>
          <a:endParaRPr lang="en-US" sz="2000" dirty="0">
            <a:solidFill>
              <a:srgbClr val="000000"/>
            </a:solidFill>
          </a:endParaRPr>
        </a:p>
      </dgm:t>
    </dgm:pt>
    <dgm:pt modelId="{2AC22678-71ED-4AE6-9D33-320F509DE5F1}" type="parTrans" cxnId="{9EEC75B7-B805-41C8-9DDD-DB512F79C932}">
      <dgm:prSet/>
      <dgm:spPr/>
      <dgm:t>
        <a:bodyPr/>
        <a:lstStyle/>
        <a:p>
          <a:endParaRPr lang="en-IN"/>
        </a:p>
      </dgm:t>
    </dgm:pt>
    <dgm:pt modelId="{6E61E371-504B-40F2-B385-14D1D9D36F58}" type="sibTrans" cxnId="{9EEC75B7-B805-41C8-9DDD-DB512F79C932}">
      <dgm:prSet/>
      <dgm:spPr/>
      <dgm:t>
        <a:bodyPr/>
        <a:lstStyle/>
        <a:p>
          <a:endParaRPr lang="en-IN"/>
        </a:p>
      </dgm:t>
    </dgm:pt>
    <dgm:pt modelId="{80CF8E82-D77D-FA4E-8BB3-FF52D1F377B7}" type="pres">
      <dgm:prSet presAssocID="{7AF2D030-99A2-0B40-BA85-AACD1C274FF6}" presName="Name0" presStyleCnt="0">
        <dgm:presLayoutVars>
          <dgm:dir/>
          <dgm:animLvl val="lvl"/>
          <dgm:resizeHandles val="exact"/>
        </dgm:presLayoutVars>
      </dgm:prSet>
      <dgm:spPr/>
      <dgm:t>
        <a:bodyPr/>
        <a:lstStyle/>
        <a:p>
          <a:endParaRPr lang="en-US"/>
        </a:p>
      </dgm:t>
    </dgm:pt>
    <dgm:pt modelId="{6AB23498-6B22-EE44-A624-7768E4D395EC}" type="pres">
      <dgm:prSet presAssocID="{55D964FD-1822-2341-B2F6-6982FB77A4A2}" presName="linNode" presStyleCnt="0"/>
      <dgm:spPr/>
    </dgm:pt>
    <dgm:pt modelId="{F3A1428B-B67C-E549-AD42-C924AFBDA8FB}" type="pres">
      <dgm:prSet presAssocID="{55D964FD-1822-2341-B2F6-6982FB77A4A2}" presName="parentText" presStyleLbl="node1" presStyleIdx="0" presStyleCnt="5" custFlipVert="0" custScaleX="277778" custScaleY="12939" custLinFactNeighborY="-990">
        <dgm:presLayoutVars>
          <dgm:chMax val="1"/>
          <dgm:bulletEnabled val="1"/>
        </dgm:presLayoutVars>
      </dgm:prSet>
      <dgm:spPr/>
      <dgm:t>
        <a:bodyPr/>
        <a:lstStyle/>
        <a:p>
          <a:endParaRPr lang="en-US"/>
        </a:p>
      </dgm:t>
    </dgm:pt>
    <dgm:pt modelId="{ED6310C9-1D63-164B-A2A7-CE627846BDBB}" type="pres">
      <dgm:prSet presAssocID="{69AD7D50-CA81-0C48-AFA7-94D152BF3AA4}" presName="sp" presStyleCnt="0"/>
      <dgm:spPr/>
    </dgm:pt>
    <dgm:pt modelId="{0CD85728-4646-564D-96BF-4C1E6F40FD2A}" type="pres">
      <dgm:prSet presAssocID="{3DCB4079-FA2C-634B-AD0F-8AFB07CD9BCF}" presName="linNode" presStyleCnt="0"/>
      <dgm:spPr/>
    </dgm:pt>
    <dgm:pt modelId="{846F701A-758C-334D-9DE8-BAF1851430B2}" type="pres">
      <dgm:prSet presAssocID="{3DCB4079-FA2C-634B-AD0F-8AFB07CD9BCF}" presName="parentText" presStyleLbl="node1" presStyleIdx="1" presStyleCnt="5" custScaleX="89910" custScaleY="122213" custLinFactNeighborX="-683" custLinFactNeighborY="-73162">
        <dgm:presLayoutVars>
          <dgm:chMax val="1"/>
          <dgm:bulletEnabled val="1"/>
        </dgm:presLayoutVars>
      </dgm:prSet>
      <dgm:spPr/>
      <dgm:t>
        <a:bodyPr/>
        <a:lstStyle/>
        <a:p>
          <a:endParaRPr lang="en-US"/>
        </a:p>
      </dgm:t>
    </dgm:pt>
    <dgm:pt modelId="{E6F00419-7E9C-7040-8A35-AB30AA9D8242}" type="pres">
      <dgm:prSet presAssocID="{3DCB4079-FA2C-634B-AD0F-8AFB07CD9BCF}" presName="descendantText" presStyleLbl="alignAccFollowNode1" presStyleIdx="0" presStyleCnt="4" custScaleX="145016" custScaleY="369368" custLinFactNeighborX="-3609" custLinFactNeighborY="-15449">
        <dgm:presLayoutVars>
          <dgm:bulletEnabled val="1"/>
        </dgm:presLayoutVars>
      </dgm:prSet>
      <dgm:spPr/>
      <dgm:t>
        <a:bodyPr/>
        <a:lstStyle/>
        <a:p>
          <a:endParaRPr lang="en-US"/>
        </a:p>
      </dgm:t>
    </dgm:pt>
    <dgm:pt modelId="{401ADE07-9170-7442-A181-0D18B2FE9433}" type="pres">
      <dgm:prSet presAssocID="{81B19F9F-2214-D54F-B253-4E22F562371E}" presName="sp" presStyleCnt="0"/>
      <dgm:spPr/>
    </dgm:pt>
    <dgm:pt modelId="{52337EB1-A132-B046-A576-990C88D56CD5}" type="pres">
      <dgm:prSet presAssocID="{10C10F68-1A28-AC4C-B9CD-89B93AE9DF1A}" presName="linNode" presStyleCnt="0"/>
      <dgm:spPr/>
    </dgm:pt>
    <dgm:pt modelId="{6B51E687-6040-3643-BF66-0D29E8E92400}" type="pres">
      <dgm:prSet presAssocID="{10C10F68-1A28-AC4C-B9CD-89B93AE9DF1A}" presName="parentText" presStyleLbl="node1" presStyleIdx="2" presStyleCnt="5" custScaleX="90064" custScaleY="110742" custLinFactNeighborX="748" custLinFactNeighborY="-2729">
        <dgm:presLayoutVars>
          <dgm:chMax val="1"/>
          <dgm:bulletEnabled val="1"/>
        </dgm:presLayoutVars>
      </dgm:prSet>
      <dgm:spPr/>
      <dgm:t>
        <a:bodyPr/>
        <a:lstStyle/>
        <a:p>
          <a:endParaRPr lang="en-US"/>
        </a:p>
      </dgm:t>
    </dgm:pt>
    <dgm:pt modelId="{5FEF5DB3-0D47-1942-85EE-9B8E4D92390E}" type="pres">
      <dgm:prSet presAssocID="{10C10F68-1A28-AC4C-B9CD-89B93AE9DF1A}" presName="descendantText" presStyleLbl="alignAccFollowNode1" presStyleIdx="1" presStyleCnt="4" custScaleX="107094" custScaleY="183671">
        <dgm:presLayoutVars>
          <dgm:bulletEnabled val="1"/>
        </dgm:presLayoutVars>
      </dgm:prSet>
      <dgm:spPr/>
      <dgm:t>
        <a:bodyPr/>
        <a:lstStyle/>
        <a:p>
          <a:endParaRPr lang="en-US"/>
        </a:p>
      </dgm:t>
    </dgm:pt>
    <dgm:pt modelId="{71738EB7-2BE5-174D-8A01-9545F0D7D048}" type="pres">
      <dgm:prSet presAssocID="{A8D0722B-13DA-A945-88C6-F208F5B6C34C}" presName="sp" presStyleCnt="0"/>
      <dgm:spPr/>
    </dgm:pt>
    <dgm:pt modelId="{071998D4-16F8-4A4E-A01D-340A88A39D77}" type="pres">
      <dgm:prSet presAssocID="{25394A34-CEEE-414E-9892-B81819F469BF}" presName="linNode" presStyleCnt="0"/>
      <dgm:spPr/>
    </dgm:pt>
    <dgm:pt modelId="{AD20394B-522F-DE49-A944-9FA073532698}" type="pres">
      <dgm:prSet presAssocID="{25394A34-CEEE-414E-9892-B81819F469BF}" presName="parentText" presStyleLbl="node1" presStyleIdx="3" presStyleCnt="5" custScaleX="93374" custScaleY="97159">
        <dgm:presLayoutVars>
          <dgm:chMax val="1"/>
          <dgm:bulletEnabled val="1"/>
        </dgm:presLayoutVars>
      </dgm:prSet>
      <dgm:spPr/>
      <dgm:t>
        <a:bodyPr/>
        <a:lstStyle/>
        <a:p>
          <a:endParaRPr lang="en-US"/>
        </a:p>
      </dgm:t>
    </dgm:pt>
    <dgm:pt modelId="{87996792-D9A5-3948-AF4A-E3057170804B}" type="pres">
      <dgm:prSet presAssocID="{25394A34-CEEE-414E-9892-B81819F469BF}" presName="descendantText" presStyleLbl="alignAccFollowNode1" presStyleIdx="2" presStyleCnt="4" custScaleX="119306" custScaleY="116106">
        <dgm:presLayoutVars>
          <dgm:bulletEnabled val="1"/>
        </dgm:presLayoutVars>
      </dgm:prSet>
      <dgm:spPr/>
      <dgm:t>
        <a:bodyPr/>
        <a:lstStyle/>
        <a:p>
          <a:endParaRPr lang="en-US"/>
        </a:p>
      </dgm:t>
    </dgm:pt>
    <dgm:pt modelId="{B2DAAB14-36EE-A045-971B-33A9CA6C002F}" type="pres">
      <dgm:prSet presAssocID="{FB3973C0-38B3-BE4D-9279-A40D3B5AB97D}" presName="sp" presStyleCnt="0"/>
      <dgm:spPr/>
    </dgm:pt>
    <dgm:pt modelId="{4C88EFCD-0ADD-DC44-A4F2-F5DD5A65007C}" type="pres">
      <dgm:prSet presAssocID="{A8E82764-E55E-5C48-99DC-32CE99A4AA95}" presName="linNode" presStyleCnt="0"/>
      <dgm:spPr/>
    </dgm:pt>
    <dgm:pt modelId="{00A1D93D-8E25-1B4A-9428-9A62BB2AD8A7}" type="pres">
      <dgm:prSet presAssocID="{A8E82764-E55E-5C48-99DC-32CE99A4AA95}" presName="parentText" presStyleLbl="node1" presStyleIdx="4" presStyleCnt="5" custScaleX="85243" custScaleY="83003">
        <dgm:presLayoutVars>
          <dgm:chMax val="1"/>
          <dgm:bulletEnabled val="1"/>
        </dgm:presLayoutVars>
      </dgm:prSet>
      <dgm:spPr/>
      <dgm:t>
        <a:bodyPr/>
        <a:lstStyle/>
        <a:p>
          <a:endParaRPr lang="en-US"/>
        </a:p>
      </dgm:t>
    </dgm:pt>
    <dgm:pt modelId="{DF9FAE09-8DC1-0848-BE9A-A3B74E334CCC}" type="pres">
      <dgm:prSet presAssocID="{A8E82764-E55E-5C48-99DC-32CE99A4AA95}" presName="descendantText" presStyleLbl="alignAccFollowNode1" presStyleIdx="3" presStyleCnt="4" custScaleX="111658" custScaleY="107235">
        <dgm:presLayoutVars>
          <dgm:bulletEnabled val="1"/>
        </dgm:presLayoutVars>
      </dgm:prSet>
      <dgm:spPr/>
      <dgm:t>
        <a:bodyPr/>
        <a:lstStyle/>
        <a:p>
          <a:endParaRPr lang="en-US"/>
        </a:p>
      </dgm:t>
    </dgm:pt>
  </dgm:ptLst>
  <dgm:cxnLst>
    <dgm:cxn modelId="{78AB6ABD-DFCB-3641-9586-F072C6FE45E0}" srcId="{7AF2D030-99A2-0B40-BA85-AACD1C274FF6}" destId="{10C10F68-1A28-AC4C-B9CD-89B93AE9DF1A}" srcOrd="2" destOrd="0" parTransId="{70D8464D-6A71-8949-A56E-EA6F6FDD5F45}" sibTransId="{A8D0722B-13DA-A945-88C6-F208F5B6C34C}"/>
    <dgm:cxn modelId="{D0918824-FECA-904E-A2FA-7385D38F663E}" srcId="{3DCB4079-FA2C-634B-AD0F-8AFB07CD9BCF}" destId="{64C1F3DC-6A14-3740-A9DA-DDC62D4A50C0}" srcOrd="1" destOrd="0" parTransId="{CDF84429-95C3-F34F-9155-69A0CD997DE5}" sibTransId="{AA554AB8-8EBE-1946-8330-7E4F46FDE6A9}"/>
    <dgm:cxn modelId="{A7B0458B-7A32-487A-BB8D-850AA0785AA0}" type="presOf" srcId="{25394A34-CEEE-414E-9892-B81819F469BF}" destId="{AD20394B-522F-DE49-A944-9FA073532698}" srcOrd="0" destOrd="0" presId="urn:microsoft.com/office/officeart/2005/8/layout/vList5"/>
    <dgm:cxn modelId="{676EC10C-3F86-4D96-9857-E3C466966EBF}" type="presOf" srcId="{87269A0A-C5A9-2442-9460-C3FD4BB20584}" destId="{5FEF5DB3-0D47-1942-85EE-9B8E4D92390E}" srcOrd="0" destOrd="0" presId="urn:microsoft.com/office/officeart/2005/8/layout/vList5"/>
    <dgm:cxn modelId="{6552C8A5-AA44-451A-A325-CD8ABBE92D9B}" type="presOf" srcId="{10C10F68-1A28-AC4C-B9CD-89B93AE9DF1A}" destId="{6B51E687-6040-3643-BF66-0D29E8E92400}" srcOrd="0" destOrd="0" presId="urn:microsoft.com/office/officeart/2005/8/layout/vList5"/>
    <dgm:cxn modelId="{9EEC75B7-B805-41C8-9DDD-DB512F79C932}" srcId="{10C10F68-1A28-AC4C-B9CD-89B93AE9DF1A}" destId="{30544B3B-3348-4FC0-A7A4-BE9D098A1E2E}" srcOrd="1" destOrd="0" parTransId="{2AC22678-71ED-4AE6-9D33-320F509DE5F1}" sibTransId="{6E61E371-504B-40F2-B385-14D1D9D36F58}"/>
    <dgm:cxn modelId="{010006A6-1A56-3C46-BA59-A05FF32C79CF}" srcId="{7AF2D030-99A2-0B40-BA85-AACD1C274FF6}" destId="{55D964FD-1822-2341-B2F6-6982FB77A4A2}" srcOrd="0" destOrd="0" parTransId="{084D3961-1E43-4D47-A170-41EA69DFB0ED}" sibTransId="{69AD7D50-CA81-0C48-AFA7-94D152BF3AA4}"/>
    <dgm:cxn modelId="{9C421710-C119-4474-A3C8-0886040E58DC}" type="presOf" srcId="{64C1F3DC-6A14-3740-A9DA-DDC62D4A50C0}" destId="{E6F00419-7E9C-7040-8A35-AB30AA9D8242}" srcOrd="0" destOrd="1" presId="urn:microsoft.com/office/officeart/2005/8/layout/vList5"/>
    <dgm:cxn modelId="{46D32C7E-6AF9-4010-81DE-50ED1A07C332}" type="presOf" srcId="{A8E82764-E55E-5C48-99DC-32CE99A4AA95}" destId="{00A1D93D-8E25-1B4A-9428-9A62BB2AD8A7}" srcOrd="0" destOrd="0" presId="urn:microsoft.com/office/officeart/2005/8/layout/vList5"/>
    <dgm:cxn modelId="{64C7F2FC-7AA8-4CB8-A33A-CC51B6A169FB}" type="presOf" srcId="{7AF2D030-99A2-0B40-BA85-AACD1C274FF6}" destId="{80CF8E82-D77D-FA4E-8BB3-FF52D1F377B7}" srcOrd="0" destOrd="0" presId="urn:microsoft.com/office/officeart/2005/8/layout/vList5"/>
    <dgm:cxn modelId="{D63405F7-799A-4C44-9515-4B56B32FFF95}" srcId="{A8E82764-E55E-5C48-99DC-32CE99A4AA95}" destId="{8140E155-283B-4142-AA8F-02A74B09AF63}" srcOrd="0" destOrd="0" parTransId="{D70FBE5E-A09C-BB44-A613-CCB3241AF9C3}" sibTransId="{B8130A6A-E567-9647-95DA-786D45178866}"/>
    <dgm:cxn modelId="{21F8AC46-CDC0-6E4C-9A96-A6EFF9A610D3}" srcId="{7AF2D030-99A2-0B40-BA85-AACD1C274FF6}" destId="{25394A34-CEEE-414E-9892-B81819F469BF}" srcOrd="3" destOrd="0" parTransId="{30833B41-F333-5243-B986-7005ACD664C1}" sibTransId="{FB3973C0-38B3-BE4D-9279-A40D3B5AB97D}"/>
    <dgm:cxn modelId="{65327FC6-53BE-F749-BBFA-AA55C31E50DA}" srcId="{7AF2D030-99A2-0B40-BA85-AACD1C274FF6}" destId="{A8E82764-E55E-5C48-99DC-32CE99A4AA95}" srcOrd="4" destOrd="0" parTransId="{B6F2BBFB-C54C-8B4F-9AEC-50CCA3AEF245}" sibTransId="{AC3EAD49-2335-BE4B-B496-24F67F782A89}"/>
    <dgm:cxn modelId="{6D576B4E-DEC1-904C-8A73-06A26CFD0D4B}" srcId="{10C10F68-1A28-AC4C-B9CD-89B93AE9DF1A}" destId="{87269A0A-C5A9-2442-9460-C3FD4BB20584}" srcOrd="0" destOrd="0" parTransId="{AB10F901-2BA2-3945-8651-DDCC19B2BB48}" sibTransId="{0D520433-662E-2D41-9C77-79DBFF69FE09}"/>
    <dgm:cxn modelId="{6B68B565-BE8F-4808-BD6A-A0AA6B6E506D}" type="presOf" srcId="{3DCB4079-FA2C-634B-AD0F-8AFB07CD9BCF}" destId="{846F701A-758C-334D-9DE8-BAF1851430B2}" srcOrd="0" destOrd="0" presId="urn:microsoft.com/office/officeart/2005/8/layout/vList5"/>
    <dgm:cxn modelId="{91CC21B8-D2C3-4AFE-BC1A-E0EFED74F20E}" type="presOf" srcId="{8140E155-283B-4142-AA8F-02A74B09AF63}" destId="{DF9FAE09-8DC1-0848-BE9A-A3B74E334CCC}" srcOrd="0" destOrd="0" presId="urn:microsoft.com/office/officeart/2005/8/layout/vList5"/>
    <dgm:cxn modelId="{5D7F34CA-D23B-4B40-8801-99B1FAE6812A}" type="presOf" srcId="{30544B3B-3348-4FC0-A7A4-BE9D098A1E2E}" destId="{5FEF5DB3-0D47-1942-85EE-9B8E4D92390E}" srcOrd="0" destOrd="1" presId="urn:microsoft.com/office/officeart/2005/8/layout/vList5"/>
    <dgm:cxn modelId="{37380E43-9429-5E49-9F97-A59E884ED80B}" srcId="{25394A34-CEEE-414E-9892-B81819F469BF}" destId="{2B096A54-D74D-4B41-80FD-CA38552D656A}" srcOrd="0" destOrd="0" parTransId="{AB8F23B1-97DC-CF4E-87DA-7D6E60EBF741}" sibTransId="{92CB1FC8-DC76-1044-B003-7CA58717023B}"/>
    <dgm:cxn modelId="{F51E1013-0387-4D6B-A778-BF8CA702BE15}" type="presOf" srcId="{2B096A54-D74D-4B41-80FD-CA38552D656A}" destId="{87996792-D9A5-3948-AF4A-E3057170804B}" srcOrd="0" destOrd="0" presId="urn:microsoft.com/office/officeart/2005/8/layout/vList5"/>
    <dgm:cxn modelId="{A1BE0640-DF89-484B-86C5-5852586A1B33}" type="presOf" srcId="{55D964FD-1822-2341-B2F6-6982FB77A4A2}" destId="{F3A1428B-B67C-E549-AD42-C924AFBDA8FB}" srcOrd="0" destOrd="0" presId="urn:microsoft.com/office/officeart/2005/8/layout/vList5"/>
    <dgm:cxn modelId="{B7119462-B0C3-284B-AA60-8C57316EFA83}" srcId="{7AF2D030-99A2-0B40-BA85-AACD1C274FF6}" destId="{3DCB4079-FA2C-634B-AD0F-8AFB07CD9BCF}" srcOrd="1" destOrd="0" parTransId="{F64C1701-4CAB-7F4B-977B-47C745964B9E}" sibTransId="{81B19F9F-2214-D54F-B253-4E22F562371E}"/>
    <dgm:cxn modelId="{43801641-E253-470C-8419-5D0F93A88216}" type="presOf" srcId="{299B4BD7-C2EC-3B49-B65D-D300DFC5A5D5}" destId="{E6F00419-7E9C-7040-8A35-AB30AA9D8242}" srcOrd="0" destOrd="0" presId="urn:microsoft.com/office/officeart/2005/8/layout/vList5"/>
    <dgm:cxn modelId="{2C080C54-071A-584F-B24A-69DA3F797733}" srcId="{3DCB4079-FA2C-634B-AD0F-8AFB07CD9BCF}" destId="{299B4BD7-C2EC-3B49-B65D-D300DFC5A5D5}" srcOrd="0" destOrd="0" parTransId="{5A4BA150-9B79-5C4D-8597-C9159732DB75}" sibTransId="{845B32A8-45CF-AE45-9A75-FCD110560BFB}"/>
    <dgm:cxn modelId="{B9F33996-AC1E-4BD1-AB07-3DEC079DFFC4}" type="presParOf" srcId="{80CF8E82-D77D-FA4E-8BB3-FF52D1F377B7}" destId="{6AB23498-6B22-EE44-A624-7768E4D395EC}" srcOrd="0" destOrd="0" presId="urn:microsoft.com/office/officeart/2005/8/layout/vList5"/>
    <dgm:cxn modelId="{F360077E-172F-421C-9E46-A4638AFF7475}" type="presParOf" srcId="{6AB23498-6B22-EE44-A624-7768E4D395EC}" destId="{F3A1428B-B67C-E549-AD42-C924AFBDA8FB}" srcOrd="0" destOrd="0" presId="urn:microsoft.com/office/officeart/2005/8/layout/vList5"/>
    <dgm:cxn modelId="{6EA5DB2A-50B3-4EDF-9D57-D49A60FF029E}" type="presParOf" srcId="{80CF8E82-D77D-FA4E-8BB3-FF52D1F377B7}" destId="{ED6310C9-1D63-164B-A2A7-CE627846BDBB}" srcOrd="1" destOrd="0" presId="urn:microsoft.com/office/officeart/2005/8/layout/vList5"/>
    <dgm:cxn modelId="{0747E8A1-9768-4B5B-92E8-1AF4DAA0CC49}" type="presParOf" srcId="{80CF8E82-D77D-FA4E-8BB3-FF52D1F377B7}" destId="{0CD85728-4646-564D-96BF-4C1E6F40FD2A}" srcOrd="2" destOrd="0" presId="urn:microsoft.com/office/officeart/2005/8/layout/vList5"/>
    <dgm:cxn modelId="{B44642FB-3118-4674-9F99-94DB1F0F5FC4}" type="presParOf" srcId="{0CD85728-4646-564D-96BF-4C1E6F40FD2A}" destId="{846F701A-758C-334D-9DE8-BAF1851430B2}" srcOrd="0" destOrd="0" presId="urn:microsoft.com/office/officeart/2005/8/layout/vList5"/>
    <dgm:cxn modelId="{390A3324-F28C-449D-8D4E-C3C4ED841CF8}" type="presParOf" srcId="{0CD85728-4646-564D-96BF-4C1E6F40FD2A}" destId="{E6F00419-7E9C-7040-8A35-AB30AA9D8242}" srcOrd="1" destOrd="0" presId="urn:microsoft.com/office/officeart/2005/8/layout/vList5"/>
    <dgm:cxn modelId="{B508D2A9-17E3-42BB-BCE9-AD0B062E9A80}" type="presParOf" srcId="{80CF8E82-D77D-FA4E-8BB3-FF52D1F377B7}" destId="{401ADE07-9170-7442-A181-0D18B2FE9433}" srcOrd="3" destOrd="0" presId="urn:microsoft.com/office/officeart/2005/8/layout/vList5"/>
    <dgm:cxn modelId="{2629609A-BADF-4E67-9522-4CD81F04E36D}" type="presParOf" srcId="{80CF8E82-D77D-FA4E-8BB3-FF52D1F377B7}" destId="{52337EB1-A132-B046-A576-990C88D56CD5}" srcOrd="4" destOrd="0" presId="urn:microsoft.com/office/officeart/2005/8/layout/vList5"/>
    <dgm:cxn modelId="{79AC310D-7B0D-4B9C-A6C5-D32795D57E46}" type="presParOf" srcId="{52337EB1-A132-B046-A576-990C88D56CD5}" destId="{6B51E687-6040-3643-BF66-0D29E8E92400}" srcOrd="0" destOrd="0" presId="urn:microsoft.com/office/officeart/2005/8/layout/vList5"/>
    <dgm:cxn modelId="{A0FFFF25-7FCE-4686-9971-E7E374AD2385}" type="presParOf" srcId="{52337EB1-A132-B046-A576-990C88D56CD5}" destId="{5FEF5DB3-0D47-1942-85EE-9B8E4D92390E}" srcOrd="1" destOrd="0" presId="urn:microsoft.com/office/officeart/2005/8/layout/vList5"/>
    <dgm:cxn modelId="{F5AE4BAA-8611-4E0F-8BBB-7BB45C44D7A6}" type="presParOf" srcId="{80CF8E82-D77D-FA4E-8BB3-FF52D1F377B7}" destId="{71738EB7-2BE5-174D-8A01-9545F0D7D048}" srcOrd="5" destOrd="0" presId="urn:microsoft.com/office/officeart/2005/8/layout/vList5"/>
    <dgm:cxn modelId="{2CB9E61C-8E6D-42BB-8530-32D83579D128}" type="presParOf" srcId="{80CF8E82-D77D-FA4E-8BB3-FF52D1F377B7}" destId="{071998D4-16F8-4A4E-A01D-340A88A39D77}" srcOrd="6" destOrd="0" presId="urn:microsoft.com/office/officeart/2005/8/layout/vList5"/>
    <dgm:cxn modelId="{4118E158-049C-4F23-BDCE-EEFDBAEE1E61}" type="presParOf" srcId="{071998D4-16F8-4A4E-A01D-340A88A39D77}" destId="{AD20394B-522F-DE49-A944-9FA073532698}" srcOrd="0" destOrd="0" presId="urn:microsoft.com/office/officeart/2005/8/layout/vList5"/>
    <dgm:cxn modelId="{72EEB031-6D2B-48A1-B878-365D4E7CE1F1}" type="presParOf" srcId="{071998D4-16F8-4A4E-A01D-340A88A39D77}" destId="{87996792-D9A5-3948-AF4A-E3057170804B}" srcOrd="1" destOrd="0" presId="urn:microsoft.com/office/officeart/2005/8/layout/vList5"/>
    <dgm:cxn modelId="{DFAD8D04-78A7-4DEA-AC94-F109364E0B5C}" type="presParOf" srcId="{80CF8E82-D77D-FA4E-8BB3-FF52D1F377B7}" destId="{B2DAAB14-36EE-A045-971B-33A9CA6C002F}" srcOrd="7" destOrd="0" presId="urn:microsoft.com/office/officeart/2005/8/layout/vList5"/>
    <dgm:cxn modelId="{0CC2EB12-A46C-4ABE-9AC4-360E5A398E54}" type="presParOf" srcId="{80CF8E82-D77D-FA4E-8BB3-FF52D1F377B7}" destId="{4C88EFCD-0ADD-DC44-A4F2-F5DD5A65007C}" srcOrd="8" destOrd="0" presId="urn:microsoft.com/office/officeart/2005/8/layout/vList5"/>
    <dgm:cxn modelId="{B38AF613-8580-41BE-8156-0B8A80254F16}" type="presParOf" srcId="{4C88EFCD-0ADD-DC44-A4F2-F5DD5A65007C}" destId="{00A1D93D-8E25-1B4A-9428-9A62BB2AD8A7}" srcOrd="0" destOrd="0" presId="urn:microsoft.com/office/officeart/2005/8/layout/vList5"/>
    <dgm:cxn modelId="{3168F5DE-3B9E-4D55-9CD0-1EDF72135098}" type="presParOf" srcId="{4C88EFCD-0ADD-DC44-A4F2-F5DD5A65007C}" destId="{DF9FAE09-8DC1-0848-BE9A-A3B74E334CC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F2D030-99A2-0B40-BA85-AACD1C274FF6}" type="doc">
      <dgm:prSet loTypeId="urn:microsoft.com/office/officeart/2005/8/layout/vList5" loCatId="" qsTypeId="urn:microsoft.com/office/officeart/2005/8/quickstyle/simple4" qsCatId="simple" csTypeId="urn:microsoft.com/office/officeart/2005/8/colors/accent3_2" csCatId="accent3" phldr="1"/>
      <dgm:spPr/>
      <dgm:t>
        <a:bodyPr/>
        <a:lstStyle/>
        <a:p>
          <a:endParaRPr lang="en-US"/>
        </a:p>
      </dgm:t>
    </dgm:pt>
    <dgm:pt modelId="{55D964FD-1822-2341-B2F6-6982FB77A4A2}">
      <dgm:prSet custT="1"/>
      <dgm:spPr/>
      <dgm:t>
        <a:bodyPr/>
        <a:lstStyle/>
        <a:p>
          <a:pPr rtl="0"/>
          <a:endParaRPr lang="en-US" sz="2000" b="1" dirty="0">
            <a:solidFill>
              <a:srgbClr val="000000"/>
            </a:solidFill>
            <a:latin typeface="+mn-lt"/>
          </a:endParaRPr>
        </a:p>
      </dgm:t>
    </dgm:pt>
    <dgm:pt modelId="{084D3961-1E43-4D47-A170-41EA69DFB0ED}" type="parTrans" cxnId="{010006A6-1A56-3C46-BA59-A05FF32C79CF}">
      <dgm:prSet/>
      <dgm:spPr/>
      <dgm:t>
        <a:bodyPr/>
        <a:lstStyle/>
        <a:p>
          <a:endParaRPr lang="en-US" sz="2000">
            <a:solidFill>
              <a:srgbClr val="000000"/>
            </a:solidFill>
            <a:latin typeface="+mn-lt"/>
          </a:endParaRPr>
        </a:p>
      </dgm:t>
    </dgm:pt>
    <dgm:pt modelId="{69AD7D50-CA81-0C48-AFA7-94D152BF3AA4}" type="sibTrans" cxnId="{010006A6-1A56-3C46-BA59-A05FF32C79CF}">
      <dgm:prSet/>
      <dgm:spPr/>
      <dgm:t>
        <a:bodyPr/>
        <a:lstStyle/>
        <a:p>
          <a:endParaRPr lang="en-US" sz="2000">
            <a:solidFill>
              <a:srgbClr val="000000"/>
            </a:solidFill>
            <a:latin typeface="+mn-lt"/>
          </a:endParaRPr>
        </a:p>
      </dgm:t>
    </dgm:pt>
    <dgm:pt modelId="{83973934-4E55-CA40-8D57-F5C1849B8C37}">
      <dgm:prSet custT="1"/>
      <dgm:spPr>
        <a:noFill/>
        <a:ln>
          <a:solidFill>
            <a:schemeClr val="tx1"/>
          </a:solidFill>
        </a:ln>
      </dgm:spPr>
      <dgm:t>
        <a:bodyPr/>
        <a:lstStyle/>
        <a:p>
          <a:r>
            <a:rPr lang="en-US" sz="2000" b="1" u="none" dirty="0" smtClean="0">
              <a:solidFill>
                <a:srgbClr val="000000"/>
              </a:solidFill>
              <a:latin typeface="+mn-lt"/>
            </a:rPr>
            <a:t>171 I – Failure to keep election accounts </a:t>
          </a:r>
          <a:endParaRPr lang="en-US" sz="2000" u="none" dirty="0">
            <a:solidFill>
              <a:srgbClr val="000000"/>
            </a:solidFill>
            <a:latin typeface="+mn-lt"/>
          </a:endParaRPr>
        </a:p>
      </dgm:t>
    </dgm:pt>
    <dgm:pt modelId="{281B16F7-F4C6-9349-BA7E-207581F4073E}" type="parTrans" cxnId="{7A87CAE9-2554-3041-8AED-2A3E6414BE21}">
      <dgm:prSet/>
      <dgm:spPr/>
      <dgm:t>
        <a:bodyPr/>
        <a:lstStyle/>
        <a:p>
          <a:endParaRPr lang="en-US" sz="2000">
            <a:solidFill>
              <a:srgbClr val="000000"/>
            </a:solidFill>
            <a:latin typeface="+mn-lt"/>
          </a:endParaRPr>
        </a:p>
      </dgm:t>
    </dgm:pt>
    <dgm:pt modelId="{2852087E-CB8B-314D-A7FA-0CA38F9E70FC}" type="sibTrans" cxnId="{7A87CAE9-2554-3041-8AED-2A3E6414BE21}">
      <dgm:prSet/>
      <dgm:spPr/>
      <dgm:t>
        <a:bodyPr/>
        <a:lstStyle/>
        <a:p>
          <a:endParaRPr lang="en-US" sz="2000">
            <a:solidFill>
              <a:srgbClr val="000000"/>
            </a:solidFill>
            <a:latin typeface="+mn-lt"/>
          </a:endParaRPr>
        </a:p>
      </dgm:t>
    </dgm:pt>
    <dgm:pt modelId="{684CBD8D-8F80-9F43-B21B-78F41CCB340E}">
      <dgm:prSet custT="1"/>
      <dgm:spPr>
        <a:noFill/>
      </dgm:spPr>
      <dgm:t>
        <a:bodyPr/>
        <a:lstStyle/>
        <a:p>
          <a:pPr algn="just"/>
          <a:r>
            <a:rPr lang="en-US" sz="2400" dirty="0" smtClean="0">
              <a:solidFill>
                <a:srgbClr val="000000"/>
              </a:solidFill>
              <a:latin typeface="+mn-lt"/>
            </a:rPr>
            <a:t>If the candidate/his election agent does not maintain an account of his election expenditure in the manner specified by ECI</a:t>
          </a:r>
          <a:endParaRPr lang="en-US" sz="2400" dirty="0">
            <a:solidFill>
              <a:srgbClr val="000000"/>
            </a:solidFill>
            <a:latin typeface="+mn-lt"/>
          </a:endParaRPr>
        </a:p>
      </dgm:t>
    </dgm:pt>
    <dgm:pt modelId="{FA3C02B5-30CF-EE4F-8C7E-8BAF77FF0116}" type="parTrans" cxnId="{EAA52653-306E-E442-BE73-F92AB9AC9599}">
      <dgm:prSet/>
      <dgm:spPr/>
      <dgm:t>
        <a:bodyPr/>
        <a:lstStyle/>
        <a:p>
          <a:endParaRPr lang="en-US" sz="2000">
            <a:solidFill>
              <a:srgbClr val="000000"/>
            </a:solidFill>
            <a:latin typeface="+mn-lt"/>
          </a:endParaRPr>
        </a:p>
      </dgm:t>
    </dgm:pt>
    <dgm:pt modelId="{63B0B3F7-EB71-FB4D-8830-5FA87EB4713F}" type="sibTrans" cxnId="{EAA52653-306E-E442-BE73-F92AB9AC9599}">
      <dgm:prSet/>
      <dgm:spPr/>
      <dgm:t>
        <a:bodyPr/>
        <a:lstStyle/>
        <a:p>
          <a:endParaRPr lang="en-US" sz="2000">
            <a:solidFill>
              <a:srgbClr val="000000"/>
            </a:solidFill>
            <a:latin typeface="+mn-lt"/>
          </a:endParaRPr>
        </a:p>
      </dgm:t>
    </dgm:pt>
    <dgm:pt modelId="{090B13D8-116D-634E-9DFB-56DC12682171}">
      <dgm:prSet custT="1"/>
      <dgm:spPr>
        <a:noFill/>
        <a:ln>
          <a:solidFill>
            <a:schemeClr val="accent3">
              <a:tint val="40000"/>
              <a:hueOff val="0"/>
              <a:satOff val="0"/>
              <a:lumOff val="0"/>
            </a:schemeClr>
          </a:solidFill>
        </a:ln>
      </dgm:spPr>
      <dgm:t>
        <a:bodyPr/>
        <a:lstStyle/>
        <a:p>
          <a:r>
            <a:rPr lang="en-US" sz="2000" b="1" u="none" dirty="0" smtClean="0">
              <a:solidFill>
                <a:srgbClr val="000000"/>
              </a:solidFill>
              <a:latin typeface="+mn-lt"/>
            </a:rPr>
            <a:t>Punishment for not maintaining accounts</a:t>
          </a:r>
          <a:endParaRPr lang="en-US" sz="2000" b="1" u="none" dirty="0">
            <a:solidFill>
              <a:srgbClr val="000000"/>
            </a:solidFill>
            <a:latin typeface="+mn-lt"/>
          </a:endParaRPr>
        </a:p>
      </dgm:t>
    </dgm:pt>
    <dgm:pt modelId="{729C4916-9D4B-1944-9CE9-64D79F938E51}" type="parTrans" cxnId="{F25B9C7D-2AD9-6848-9D93-DD9890C18498}">
      <dgm:prSet/>
      <dgm:spPr/>
      <dgm:t>
        <a:bodyPr/>
        <a:lstStyle/>
        <a:p>
          <a:endParaRPr lang="en-US" sz="2000">
            <a:solidFill>
              <a:srgbClr val="000000"/>
            </a:solidFill>
            <a:latin typeface="+mn-lt"/>
          </a:endParaRPr>
        </a:p>
      </dgm:t>
    </dgm:pt>
    <dgm:pt modelId="{A6C6DE76-43BB-A145-897A-095A894998DB}" type="sibTrans" cxnId="{F25B9C7D-2AD9-6848-9D93-DD9890C18498}">
      <dgm:prSet/>
      <dgm:spPr/>
      <dgm:t>
        <a:bodyPr/>
        <a:lstStyle/>
        <a:p>
          <a:endParaRPr lang="en-US" sz="2000">
            <a:solidFill>
              <a:srgbClr val="000000"/>
            </a:solidFill>
            <a:latin typeface="+mn-lt"/>
          </a:endParaRPr>
        </a:p>
      </dgm:t>
    </dgm:pt>
    <dgm:pt modelId="{E5D0F2EB-B88D-2D46-9AE7-AC29683138CF}">
      <dgm:prSet custT="1"/>
      <dgm:spPr>
        <a:noFill/>
      </dgm:spPr>
      <dgm:t>
        <a:bodyPr/>
        <a:lstStyle/>
        <a:p>
          <a:r>
            <a:rPr lang="en-US" sz="2400" b="0" dirty="0" smtClean="0">
              <a:solidFill>
                <a:srgbClr val="000000"/>
              </a:solidFill>
              <a:latin typeface="+mn-lt"/>
            </a:rPr>
            <a:t>A fine up to rupees 500.</a:t>
          </a:r>
          <a:endParaRPr lang="en-US" sz="2400" dirty="0">
            <a:solidFill>
              <a:srgbClr val="000000"/>
            </a:solidFill>
            <a:latin typeface="+mn-lt"/>
          </a:endParaRPr>
        </a:p>
      </dgm:t>
    </dgm:pt>
    <dgm:pt modelId="{A6734590-052B-7448-B99B-015AC1B82FA7}" type="parTrans" cxnId="{DA9ABF06-0381-094F-A3B1-6860425A0420}">
      <dgm:prSet/>
      <dgm:spPr/>
      <dgm:t>
        <a:bodyPr/>
        <a:lstStyle/>
        <a:p>
          <a:endParaRPr lang="en-US" sz="2000">
            <a:solidFill>
              <a:srgbClr val="000000"/>
            </a:solidFill>
            <a:latin typeface="+mn-lt"/>
          </a:endParaRPr>
        </a:p>
      </dgm:t>
    </dgm:pt>
    <dgm:pt modelId="{4330802A-BA51-3B4A-A079-E465E643495B}" type="sibTrans" cxnId="{DA9ABF06-0381-094F-A3B1-6860425A0420}">
      <dgm:prSet/>
      <dgm:spPr/>
      <dgm:t>
        <a:bodyPr/>
        <a:lstStyle/>
        <a:p>
          <a:endParaRPr lang="en-US" sz="2000">
            <a:solidFill>
              <a:srgbClr val="000000"/>
            </a:solidFill>
            <a:latin typeface="+mn-lt"/>
          </a:endParaRPr>
        </a:p>
      </dgm:t>
    </dgm:pt>
    <dgm:pt modelId="{BE24176A-E8F6-1D48-ADE4-A56E1FE8DA2C}">
      <dgm:prSet custT="1"/>
      <dgm:spPr>
        <a:noFill/>
        <a:ln>
          <a:solidFill>
            <a:schemeClr val="tx1"/>
          </a:solidFill>
        </a:ln>
      </dgm:spPr>
      <dgm:t>
        <a:bodyPr/>
        <a:lstStyle/>
        <a:p>
          <a:r>
            <a:rPr lang="en-US" sz="2000" b="1" u="none" dirty="0" smtClean="0">
              <a:solidFill>
                <a:srgbClr val="000000"/>
              </a:solidFill>
              <a:latin typeface="+mn-lt"/>
            </a:rPr>
            <a:t>171 H – Illegal payments in connection with an </a:t>
          </a:r>
          <a:br>
            <a:rPr lang="en-US" sz="2000" b="1" u="none" dirty="0" smtClean="0">
              <a:solidFill>
                <a:srgbClr val="000000"/>
              </a:solidFill>
              <a:latin typeface="+mn-lt"/>
            </a:rPr>
          </a:br>
          <a:r>
            <a:rPr lang="en-US" sz="2000" b="1" u="none" dirty="0" smtClean="0">
              <a:solidFill>
                <a:srgbClr val="000000"/>
              </a:solidFill>
              <a:latin typeface="+mn-lt"/>
            </a:rPr>
            <a:t>election</a:t>
          </a:r>
          <a:endParaRPr lang="en-US" sz="2000" u="none" dirty="0">
            <a:solidFill>
              <a:srgbClr val="000000"/>
            </a:solidFill>
            <a:latin typeface="+mn-lt"/>
          </a:endParaRPr>
        </a:p>
      </dgm:t>
    </dgm:pt>
    <dgm:pt modelId="{0BBBE04B-BB50-D649-B8FE-42E4F668DE90}" type="parTrans" cxnId="{6101C054-F4E9-0A47-8A26-60AC765DFED8}">
      <dgm:prSet/>
      <dgm:spPr/>
      <dgm:t>
        <a:bodyPr/>
        <a:lstStyle/>
        <a:p>
          <a:endParaRPr lang="en-US" sz="2000">
            <a:solidFill>
              <a:srgbClr val="000000"/>
            </a:solidFill>
            <a:latin typeface="+mn-lt"/>
          </a:endParaRPr>
        </a:p>
      </dgm:t>
    </dgm:pt>
    <dgm:pt modelId="{6DBFE4D9-73B1-6E40-A591-CBE3DF279062}" type="sibTrans" cxnId="{6101C054-F4E9-0A47-8A26-60AC765DFED8}">
      <dgm:prSet/>
      <dgm:spPr/>
      <dgm:t>
        <a:bodyPr/>
        <a:lstStyle/>
        <a:p>
          <a:endParaRPr lang="en-US" sz="2000">
            <a:solidFill>
              <a:srgbClr val="000000"/>
            </a:solidFill>
            <a:latin typeface="+mn-lt"/>
          </a:endParaRPr>
        </a:p>
      </dgm:t>
    </dgm:pt>
    <dgm:pt modelId="{E9A9121D-4ECA-0D45-87FE-38B419AACE6A}">
      <dgm:prSet custT="1"/>
      <dgm:spPr>
        <a:noFill/>
      </dgm:spPr>
      <dgm:t>
        <a:bodyPr/>
        <a:lstStyle/>
        <a:p>
          <a:pPr algn="just"/>
          <a:r>
            <a:rPr lang="en-US" sz="2400" dirty="0" smtClean="0">
              <a:solidFill>
                <a:srgbClr val="000000"/>
              </a:solidFill>
              <a:latin typeface="+mn-lt"/>
            </a:rPr>
            <a:t>Expenditure done by any person/ organization for a candidate without his written permission would be considered illegal whether the expenditure is in relation to a public meeting, advertisements, publication or in any other way. </a:t>
          </a:r>
          <a:endParaRPr lang="en-US" sz="2400" dirty="0">
            <a:solidFill>
              <a:srgbClr val="000000"/>
            </a:solidFill>
            <a:latin typeface="+mn-lt"/>
          </a:endParaRPr>
        </a:p>
      </dgm:t>
    </dgm:pt>
    <dgm:pt modelId="{1FD7F673-9159-0E47-8B78-AB6E732500E3}" type="parTrans" cxnId="{F79E1619-A792-C346-B034-F9D0C0615C19}">
      <dgm:prSet/>
      <dgm:spPr/>
      <dgm:t>
        <a:bodyPr/>
        <a:lstStyle/>
        <a:p>
          <a:endParaRPr lang="en-US" sz="2000">
            <a:solidFill>
              <a:srgbClr val="000000"/>
            </a:solidFill>
            <a:latin typeface="+mn-lt"/>
          </a:endParaRPr>
        </a:p>
      </dgm:t>
    </dgm:pt>
    <dgm:pt modelId="{62B5EBAA-BFCD-EB4C-9CCC-74C257C704A1}" type="sibTrans" cxnId="{F79E1619-A792-C346-B034-F9D0C0615C19}">
      <dgm:prSet/>
      <dgm:spPr/>
      <dgm:t>
        <a:bodyPr/>
        <a:lstStyle/>
        <a:p>
          <a:endParaRPr lang="en-US" sz="2000">
            <a:solidFill>
              <a:srgbClr val="000000"/>
            </a:solidFill>
            <a:latin typeface="+mn-lt"/>
          </a:endParaRPr>
        </a:p>
      </dgm:t>
    </dgm:pt>
    <dgm:pt modelId="{80CF8E82-D77D-FA4E-8BB3-FF52D1F377B7}" type="pres">
      <dgm:prSet presAssocID="{7AF2D030-99A2-0B40-BA85-AACD1C274FF6}" presName="Name0" presStyleCnt="0">
        <dgm:presLayoutVars>
          <dgm:dir/>
          <dgm:animLvl val="lvl"/>
          <dgm:resizeHandles val="exact"/>
        </dgm:presLayoutVars>
      </dgm:prSet>
      <dgm:spPr/>
      <dgm:t>
        <a:bodyPr/>
        <a:lstStyle/>
        <a:p>
          <a:endParaRPr lang="en-US"/>
        </a:p>
      </dgm:t>
    </dgm:pt>
    <dgm:pt modelId="{6AB23498-6B22-EE44-A624-7768E4D395EC}" type="pres">
      <dgm:prSet presAssocID="{55D964FD-1822-2341-B2F6-6982FB77A4A2}" presName="linNode" presStyleCnt="0"/>
      <dgm:spPr/>
    </dgm:pt>
    <dgm:pt modelId="{F3A1428B-B67C-E549-AD42-C924AFBDA8FB}" type="pres">
      <dgm:prSet presAssocID="{55D964FD-1822-2341-B2F6-6982FB77A4A2}" presName="parentText" presStyleLbl="node1" presStyleIdx="0" presStyleCnt="4" custFlipVert="0" custScaleX="277778" custScaleY="5995" custLinFactNeighborY="-990">
        <dgm:presLayoutVars>
          <dgm:chMax val="1"/>
          <dgm:bulletEnabled val="1"/>
        </dgm:presLayoutVars>
      </dgm:prSet>
      <dgm:spPr/>
      <dgm:t>
        <a:bodyPr/>
        <a:lstStyle/>
        <a:p>
          <a:endParaRPr lang="en-US"/>
        </a:p>
      </dgm:t>
    </dgm:pt>
    <dgm:pt modelId="{ED6310C9-1D63-164B-A2A7-CE627846BDBB}" type="pres">
      <dgm:prSet presAssocID="{69AD7D50-CA81-0C48-AFA7-94D152BF3AA4}" presName="sp" presStyleCnt="0"/>
      <dgm:spPr/>
    </dgm:pt>
    <dgm:pt modelId="{E177D507-5926-4A4D-8071-D1E37B826014}" type="pres">
      <dgm:prSet presAssocID="{BE24176A-E8F6-1D48-ADE4-A56E1FE8DA2C}" presName="linNode" presStyleCnt="0"/>
      <dgm:spPr/>
    </dgm:pt>
    <dgm:pt modelId="{AFDCDD05-7339-9F46-9777-96568FF2F3E8}" type="pres">
      <dgm:prSet presAssocID="{BE24176A-E8F6-1D48-ADE4-A56E1FE8DA2C}" presName="parentText" presStyleLbl="node1" presStyleIdx="1" presStyleCnt="4" custScaleX="86703" custScaleY="69501" custLinFactNeighborX="-7684" custLinFactNeighborY="-4498">
        <dgm:presLayoutVars>
          <dgm:chMax val="1"/>
          <dgm:bulletEnabled val="1"/>
        </dgm:presLayoutVars>
      </dgm:prSet>
      <dgm:spPr/>
      <dgm:t>
        <a:bodyPr/>
        <a:lstStyle/>
        <a:p>
          <a:endParaRPr lang="en-US"/>
        </a:p>
      </dgm:t>
    </dgm:pt>
    <dgm:pt modelId="{C75EC193-69F9-7F4A-BE44-96D37830A2BF}" type="pres">
      <dgm:prSet presAssocID="{BE24176A-E8F6-1D48-ADE4-A56E1FE8DA2C}" presName="descendantText" presStyleLbl="alignAccFollowNode1" presStyleIdx="0" presStyleCnt="3" custScaleX="124528" custScaleY="118482">
        <dgm:presLayoutVars>
          <dgm:bulletEnabled val="1"/>
        </dgm:presLayoutVars>
      </dgm:prSet>
      <dgm:spPr/>
      <dgm:t>
        <a:bodyPr/>
        <a:lstStyle/>
        <a:p>
          <a:endParaRPr lang="en-US"/>
        </a:p>
      </dgm:t>
    </dgm:pt>
    <dgm:pt modelId="{37CD6D79-4BEB-1644-8983-5C4E5D4ACC2E}" type="pres">
      <dgm:prSet presAssocID="{6DBFE4D9-73B1-6E40-A591-CBE3DF279062}" presName="sp" presStyleCnt="0"/>
      <dgm:spPr/>
    </dgm:pt>
    <dgm:pt modelId="{D1C26E1F-B5A3-CD4A-86A3-188661372826}" type="pres">
      <dgm:prSet presAssocID="{83973934-4E55-CA40-8D57-F5C1849B8C37}" presName="linNode" presStyleCnt="0"/>
      <dgm:spPr/>
    </dgm:pt>
    <dgm:pt modelId="{8E37E151-0974-DE47-B6C4-258DA51107EE}" type="pres">
      <dgm:prSet presAssocID="{83973934-4E55-CA40-8D57-F5C1849B8C37}" presName="parentText" presStyleLbl="node1" presStyleIdx="2" presStyleCnt="4" custScaleX="81785" custScaleY="65811">
        <dgm:presLayoutVars>
          <dgm:chMax val="1"/>
          <dgm:bulletEnabled val="1"/>
        </dgm:presLayoutVars>
      </dgm:prSet>
      <dgm:spPr/>
      <dgm:t>
        <a:bodyPr/>
        <a:lstStyle/>
        <a:p>
          <a:endParaRPr lang="en-US"/>
        </a:p>
      </dgm:t>
    </dgm:pt>
    <dgm:pt modelId="{1A9F8CE9-3165-3F43-BC81-DACBCC4CD613}" type="pres">
      <dgm:prSet presAssocID="{83973934-4E55-CA40-8D57-F5C1849B8C37}" presName="descendantText" presStyleLbl="alignAccFollowNode1" presStyleIdx="1" presStyleCnt="3" custScaleX="118755" custScaleY="83819">
        <dgm:presLayoutVars>
          <dgm:bulletEnabled val="1"/>
        </dgm:presLayoutVars>
      </dgm:prSet>
      <dgm:spPr/>
      <dgm:t>
        <a:bodyPr/>
        <a:lstStyle/>
        <a:p>
          <a:endParaRPr lang="en-US"/>
        </a:p>
      </dgm:t>
    </dgm:pt>
    <dgm:pt modelId="{0691D45E-AB99-A040-9843-789C1D2CD1DF}" type="pres">
      <dgm:prSet presAssocID="{2852087E-CB8B-314D-A7FA-0CA38F9E70FC}" presName="sp" presStyleCnt="0"/>
      <dgm:spPr/>
    </dgm:pt>
    <dgm:pt modelId="{294369AD-7069-F348-AB9B-09F68E419C53}" type="pres">
      <dgm:prSet presAssocID="{090B13D8-116D-634E-9DFB-56DC12682171}" presName="linNode" presStyleCnt="0"/>
      <dgm:spPr/>
    </dgm:pt>
    <dgm:pt modelId="{84DE5472-BACE-8845-A884-DB91A71170EC}" type="pres">
      <dgm:prSet presAssocID="{090B13D8-116D-634E-9DFB-56DC12682171}" presName="parentText" presStyleLbl="node1" presStyleIdx="3" presStyleCnt="4" custScaleX="77596" custScaleY="47036">
        <dgm:presLayoutVars>
          <dgm:chMax val="1"/>
          <dgm:bulletEnabled val="1"/>
        </dgm:presLayoutVars>
      </dgm:prSet>
      <dgm:spPr/>
      <dgm:t>
        <a:bodyPr/>
        <a:lstStyle/>
        <a:p>
          <a:endParaRPr lang="en-US"/>
        </a:p>
      </dgm:t>
    </dgm:pt>
    <dgm:pt modelId="{094DC736-9A90-CD4D-BFFC-B03C85B72422}" type="pres">
      <dgm:prSet presAssocID="{090B13D8-116D-634E-9DFB-56DC12682171}" presName="descendantText" presStyleLbl="alignAccFollowNode1" presStyleIdx="2" presStyleCnt="3" custScaleX="102722" custScaleY="60297" custLinFactNeighborX="18806" custLinFactNeighborY="49">
        <dgm:presLayoutVars>
          <dgm:bulletEnabled val="1"/>
        </dgm:presLayoutVars>
      </dgm:prSet>
      <dgm:spPr/>
      <dgm:t>
        <a:bodyPr/>
        <a:lstStyle/>
        <a:p>
          <a:endParaRPr lang="en-US"/>
        </a:p>
      </dgm:t>
    </dgm:pt>
  </dgm:ptLst>
  <dgm:cxnLst>
    <dgm:cxn modelId="{68B6F006-527D-492B-986B-82A1C81A4B0B}" type="presOf" srcId="{E5D0F2EB-B88D-2D46-9AE7-AC29683138CF}" destId="{094DC736-9A90-CD4D-BFFC-B03C85B72422}" srcOrd="0" destOrd="0" presId="urn:microsoft.com/office/officeart/2005/8/layout/vList5"/>
    <dgm:cxn modelId="{4605DB89-CD7B-4DF2-9FB7-30CDBBC7CD65}" type="presOf" srcId="{83973934-4E55-CA40-8D57-F5C1849B8C37}" destId="{8E37E151-0974-DE47-B6C4-258DA51107EE}" srcOrd="0" destOrd="0" presId="urn:microsoft.com/office/officeart/2005/8/layout/vList5"/>
    <dgm:cxn modelId="{6101C054-F4E9-0A47-8A26-60AC765DFED8}" srcId="{7AF2D030-99A2-0B40-BA85-AACD1C274FF6}" destId="{BE24176A-E8F6-1D48-ADE4-A56E1FE8DA2C}" srcOrd="1" destOrd="0" parTransId="{0BBBE04B-BB50-D649-B8FE-42E4F668DE90}" sibTransId="{6DBFE4D9-73B1-6E40-A591-CBE3DF279062}"/>
    <dgm:cxn modelId="{F25B9C7D-2AD9-6848-9D93-DD9890C18498}" srcId="{7AF2D030-99A2-0B40-BA85-AACD1C274FF6}" destId="{090B13D8-116D-634E-9DFB-56DC12682171}" srcOrd="3" destOrd="0" parTransId="{729C4916-9D4B-1944-9CE9-64D79F938E51}" sibTransId="{A6C6DE76-43BB-A145-897A-095A894998DB}"/>
    <dgm:cxn modelId="{7A87CAE9-2554-3041-8AED-2A3E6414BE21}" srcId="{7AF2D030-99A2-0B40-BA85-AACD1C274FF6}" destId="{83973934-4E55-CA40-8D57-F5C1849B8C37}" srcOrd="2" destOrd="0" parTransId="{281B16F7-F4C6-9349-BA7E-207581F4073E}" sibTransId="{2852087E-CB8B-314D-A7FA-0CA38F9E70FC}"/>
    <dgm:cxn modelId="{010006A6-1A56-3C46-BA59-A05FF32C79CF}" srcId="{7AF2D030-99A2-0B40-BA85-AACD1C274FF6}" destId="{55D964FD-1822-2341-B2F6-6982FB77A4A2}" srcOrd="0" destOrd="0" parTransId="{084D3961-1E43-4D47-A170-41EA69DFB0ED}" sibTransId="{69AD7D50-CA81-0C48-AFA7-94D152BF3AA4}"/>
    <dgm:cxn modelId="{DA9ABF06-0381-094F-A3B1-6860425A0420}" srcId="{090B13D8-116D-634E-9DFB-56DC12682171}" destId="{E5D0F2EB-B88D-2D46-9AE7-AC29683138CF}" srcOrd="0" destOrd="0" parTransId="{A6734590-052B-7448-B99B-015AC1B82FA7}" sibTransId="{4330802A-BA51-3B4A-A079-E465E643495B}"/>
    <dgm:cxn modelId="{92D5A8C5-F6DE-419E-A3CB-B6C01495B8B9}" type="presOf" srcId="{E9A9121D-4ECA-0D45-87FE-38B419AACE6A}" destId="{C75EC193-69F9-7F4A-BE44-96D37830A2BF}" srcOrd="0" destOrd="0" presId="urn:microsoft.com/office/officeart/2005/8/layout/vList5"/>
    <dgm:cxn modelId="{0DB80CE4-E068-4E14-AF88-B164802F2044}" type="presOf" srcId="{55D964FD-1822-2341-B2F6-6982FB77A4A2}" destId="{F3A1428B-B67C-E549-AD42-C924AFBDA8FB}" srcOrd="0" destOrd="0" presId="urn:microsoft.com/office/officeart/2005/8/layout/vList5"/>
    <dgm:cxn modelId="{A7A58D84-BECB-4F37-9B51-617B265A3E02}" type="presOf" srcId="{BE24176A-E8F6-1D48-ADE4-A56E1FE8DA2C}" destId="{AFDCDD05-7339-9F46-9777-96568FF2F3E8}" srcOrd="0" destOrd="0" presId="urn:microsoft.com/office/officeart/2005/8/layout/vList5"/>
    <dgm:cxn modelId="{EAA52653-306E-E442-BE73-F92AB9AC9599}" srcId="{83973934-4E55-CA40-8D57-F5C1849B8C37}" destId="{684CBD8D-8F80-9F43-B21B-78F41CCB340E}" srcOrd="0" destOrd="0" parTransId="{FA3C02B5-30CF-EE4F-8C7E-8BAF77FF0116}" sibTransId="{63B0B3F7-EB71-FB4D-8830-5FA87EB4713F}"/>
    <dgm:cxn modelId="{E46FEF5C-06CF-42CD-9889-68C8E6BD9585}" type="presOf" srcId="{7AF2D030-99A2-0B40-BA85-AACD1C274FF6}" destId="{80CF8E82-D77D-FA4E-8BB3-FF52D1F377B7}" srcOrd="0" destOrd="0" presId="urn:microsoft.com/office/officeart/2005/8/layout/vList5"/>
    <dgm:cxn modelId="{F79E1619-A792-C346-B034-F9D0C0615C19}" srcId="{BE24176A-E8F6-1D48-ADE4-A56E1FE8DA2C}" destId="{E9A9121D-4ECA-0D45-87FE-38B419AACE6A}" srcOrd="0" destOrd="0" parTransId="{1FD7F673-9159-0E47-8B78-AB6E732500E3}" sibTransId="{62B5EBAA-BFCD-EB4C-9CCC-74C257C704A1}"/>
    <dgm:cxn modelId="{256DAE25-6F33-4192-B491-7752FE2D27CA}" type="presOf" srcId="{684CBD8D-8F80-9F43-B21B-78F41CCB340E}" destId="{1A9F8CE9-3165-3F43-BC81-DACBCC4CD613}" srcOrd="0" destOrd="0" presId="urn:microsoft.com/office/officeart/2005/8/layout/vList5"/>
    <dgm:cxn modelId="{90359C6B-D773-4479-9C97-8931A46524E5}" type="presOf" srcId="{090B13D8-116D-634E-9DFB-56DC12682171}" destId="{84DE5472-BACE-8845-A884-DB91A71170EC}" srcOrd="0" destOrd="0" presId="urn:microsoft.com/office/officeart/2005/8/layout/vList5"/>
    <dgm:cxn modelId="{FA7C4C1D-E12F-43B7-94B0-CFD09688005C}" type="presParOf" srcId="{80CF8E82-D77D-FA4E-8BB3-FF52D1F377B7}" destId="{6AB23498-6B22-EE44-A624-7768E4D395EC}" srcOrd="0" destOrd="0" presId="urn:microsoft.com/office/officeart/2005/8/layout/vList5"/>
    <dgm:cxn modelId="{80B8FD11-EB3D-43D0-B55F-CE90778828CA}" type="presParOf" srcId="{6AB23498-6B22-EE44-A624-7768E4D395EC}" destId="{F3A1428B-B67C-E549-AD42-C924AFBDA8FB}" srcOrd="0" destOrd="0" presId="urn:microsoft.com/office/officeart/2005/8/layout/vList5"/>
    <dgm:cxn modelId="{C4EBB3B5-B406-4880-8863-58ED1ADAE14F}" type="presParOf" srcId="{80CF8E82-D77D-FA4E-8BB3-FF52D1F377B7}" destId="{ED6310C9-1D63-164B-A2A7-CE627846BDBB}" srcOrd="1" destOrd="0" presId="urn:microsoft.com/office/officeart/2005/8/layout/vList5"/>
    <dgm:cxn modelId="{7FA1F2C1-C3D0-491A-B1C4-32AFD085C166}" type="presParOf" srcId="{80CF8E82-D77D-FA4E-8BB3-FF52D1F377B7}" destId="{E177D507-5926-4A4D-8071-D1E37B826014}" srcOrd="2" destOrd="0" presId="urn:microsoft.com/office/officeart/2005/8/layout/vList5"/>
    <dgm:cxn modelId="{A5042FDC-4775-4D2B-AF93-E7E61FC2358D}" type="presParOf" srcId="{E177D507-5926-4A4D-8071-D1E37B826014}" destId="{AFDCDD05-7339-9F46-9777-96568FF2F3E8}" srcOrd="0" destOrd="0" presId="urn:microsoft.com/office/officeart/2005/8/layout/vList5"/>
    <dgm:cxn modelId="{48ECA872-DED2-4B93-8E92-1174C463FB44}" type="presParOf" srcId="{E177D507-5926-4A4D-8071-D1E37B826014}" destId="{C75EC193-69F9-7F4A-BE44-96D37830A2BF}" srcOrd="1" destOrd="0" presId="urn:microsoft.com/office/officeart/2005/8/layout/vList5"/>
    <dgm:cxn modelId="{30106CE7-ED77-4717-8054-B5301F8EB9E3}" type="presParOf" srcId="{80CF8E82-D77D-FA4E-8BB3-FF52D1F377B7}" destId="{37CD6D79-4BEB-1644-8983-5C4E5D4ACC2E}" srcOrd="3" destOrd="0" presId="urn:microsoft.com/office/officeart/2005/8/layout/vList5"/>
    <dgm:cxn modelId="{5DD1C25A-E92A-49A2-BAF3-E5ABD0B7831B}" type="presParOf" srcId="{80CF8E82-D77D-FA4E-8BB3-FF52D1F377B7}" destId="{D1C26E1F-B5A3-CD4A-86A3-188661372826}" srcOrd="4" destOrd="0" presId="urn:microsoft.com/office/officeart/2005/8/layout/vList5"/>
    <dgm:cxn modelId="{F9604736-D455-42C5-BDFC-32ABE965CD18}" type="presParOf" srcId="{D1C26E1F-B5A3-CD4A-86A3-188661372826}" destId="{8E37E151-0974-DE47-B6C4-258DA51107EE}" srcOrd="0" destOrd="0" presId="urn:microsoft.com/office/officeart/2005/8/layout/vList5"/>
    <dgm:cxn modelId="{15B789A2-5BF0-44B9-BB84-F354128636CA}" type="presParOf" srcId="{D1C26E1F-B5A3-CD4A-86A3-188661372826}" destId="{1A9F8CE9-3165-3F43-BC81-DACBCC4CD613}" srcOrd="1" destOrd="0" presId="urn:microsoft.com/office/officeart/2005/8/layout/vList5"/>
    <dgm:cxn modelId="{BEA138D8-127C-4D0F-931E-87F3BEA861F7}" type="presParOf" srcId="{80CF8E82-D77D-FA4E-8BB3-FF52D1F377B7}" destId="{0691D45E-AB99-A040-9843-789C1D2CD1DF}" srcOrd="5" destOrd="0" presId="urn:microsoft.com/office/officeart/2005/8/layout/vList5"/>
    <dgm:cxn modelId="{C0A302DB-A6E4-4ACF-B8F1-CBF1184514D2}" type="presParOf" srcId="{80CF8E82-D77D-FA4E-8BB3-FF52D1F377B7}" destId="{294369AD-7069-F348-AB9B-09F68E419C53}" srcOrd="6" destOrd="0" presId="urn:microsoft.com/office/officeart/2005/8/layout/vList5"/>
    <dgm:cxn modelId="{369B21FA-42BA-4FD1-8B4B-2AC5D85E434F}" type="presParOf" srcId="{294369AD-7069-F348-AB9B-09F68E419C53}" destId="{84DE5472-BACE-8845-A884-DB91A71170EC}" srcOrd="0" destOrd="0" presId="urn:microsoft.com/office/officeart/2005/8/layout/vList5"/>
    <dgm:cxn modelId="{081F9CC0-C33F-4A35-A898-D829D7F9B7D9}" type="presParOf" srcId="{294369AD-7069-F348-AB9B-09F68E419C53}" destId="{094DC736-9A90-CD4D-BFFC-B03C85B7242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B8397A1-88C5-EC47-9E29-47DD4BBCB853}" type="doc">
      <dgm:prSet loTypeId="urn:microsoft.com/office/officeart/2005/8/layout/vList5" loCatId="" qsTypeId="urn:microsoft.com/office/officeart/2005/8/quickstyle/simple1" qsCatId="simple" csTypeId="urn:microsoft.com/office/officeart/2005/8/colors/colorful2" csCatId="colorful" phldr="1"/>
      <dgm:spPr/>
      <dgm:t>
        <a:bodyPr/>
        <a:lstStyle/>
        <a:p>
          <a:endParaRPr lang="en-US"/>
        </a:p>
      </dgm:t>
    </dgm:pt>
    <dgm:pt modelId="{843D5302-D72F-6F45-AAEC-005CA18C1A0E}">
      <dgm:prSet custT="1"/>
      <dgm:spPr>
        <a:noFill/>
      </dgm:spPr>
      <dgm:t>
        <a:bodyPr/>
        <a:lstStyle/>
        <a:p>
          <a:pPr algn="just" rtl="0">
            <a:lnSpc>
              <a:spcPct val="150000"/>
            </a:lnSpc>
          </a:pPr>
          <a:r>
            <a:rPr lang="fi-FI" sz="1800" dirty="0" smtClean="0">
              <a:solidFill>
                <a:schemeClr val="tx2">
                  <a:lumMod val="75000"/>
                </a:schemeClr>
              </a:solidFill>
              <a:latin typeface="Arial Narrow" pitchFamily="34" charset="0"/>
            </a:rPr>
            <a:t>Minimum One official, one videographer and one vehicle</a:t>
          </a:r>
          <a:endParaRPr lang="fi-FI" sz="1800" dirty="0">
            <a:solidFill>
              <a:schemeClr val="tx2">
                <a:lumMod val="75000"/>
              </a:schemeClr>
            </a:solidFill>
            <a:latin typeface="Arial Narrow" pitchFamily="34" charset="0"/>
          </a:endParaRPr>
        </a:p>
      </dgm:t>
    </dgm:pt>
    <dgm:pt modelId="{28710BE1-5E61-8C4A-914A-E3F4E8073CA8}" type="parTrans" cxnId="{8B36E082-8393-1940-9561-207451E8C495}">
      <dgm:prSet/>
      <dgm:spPr/>
      <dgm:t>
        <a:bodyPr/>
        <a:lstStyle/>
        <a:p>
          <a:endParaRPr lang="en-US" sz="2000">
            <a:solidFill>
              <a:schemeClr val="tx1"/>
            </a:solidFill>
          </a:endParaRPr>
        </a:p>
      </dgm:t>
    </dgm:pt>
    <dgm:pt modelId="{4BA15C86-78CB-B04B-8414-AE4C8CC0A64B}" type="sibTrans" cxnId="{8B36E082-8393-1940-9561-207451E8C495}">
      <dgm:prSet/>
      <dgm:spPr/>
      <dgm:t>
        <a:bodyPr/>
        <a:lstStyle/>
        <a:p>
          <a:endParaRPr lang="en-US" sz="2000">
            <a:solidFill>
              <a:schemeClr val="tx1"/>
            </a:solidFill>
          </a:endParaRPr>
        </a:p>
      </dgm:t>
    </dgm:pt>
    <dgm:pt modelId="{F6B6BC10-BBE5-1249-9AD7-67859C03E547}">
      <dgm:prSet custT="1"/>
      <dgm:spPr>
        <a:noFill/>
      </dgm:spPr>
      <dgm:t>
        <a:bodyPr/>
        <a:lstStyle/>
        <a:p>
          <a:pPr algn="just" rtl="0">
            <a:lnSpc>
              <a:spcPct val="150000"/>
            </a:lnSpc>
          </a:pPr>
          <a:r>
            <a:rPr lang="fi-FI" sz="1800" dirty="0" smtClean="0">
              <a:solidFill>
                <a:schemeClr val="tx2">
                  <a:lumMod val="75000"/>
                </a:schemeClr>
              </a:solidFill>
              <a:latin typeface="Arial Narrow" pitchFamily="34" charset="0"/>
            </a:rPr>
            <a:t>Can be more than 1 team at a public meeting,</a:t>
          </a:r>
          <a:endParaRPr lang="fi-FI" sz="1800" dirty="0">
            <a:solidFill>
              <a:schemeClr val="tx2">
                <a:lumMod val="75000"/>
              </a:schemeClr>
            </a:solidFill>
            <a:latin typeface="Arial Narrow" pitchFamily="34" charset="0"/>
          </a:endParaRPr>
        </a:p>
      </dgm:t>
    </dgm:pt>
    <dgm:pt modelId="{420A7F34-2B5C-D74C-948A-8FFE8281EE51}" type="parTrans" cxnId="{5DC67A5C-1F7D-F947-A569-954E0EFA7CBF}">
      <dgm:prSet/>
      <dgm:spPr/>
      <dgm:t>
        <a:bodyPr/>
        <a:lstStyle/>
        <a:p>
          <a:endParaRPr lang="en-US">
            <a:solidFill>
              <a:schemeClr val="tx1"/>
            </a:solidFill>
          </a:endParaRPr>
        </a:p>
      </dgm:t>
    </dgm:pt>
    <dgm:pt modelId="{DBBBE904-2F99-DE47-AEFD-87862421E743}" type="sibTrans" cxnId="{5DC67A5C-1F7D-F947-A569-954E0EFA7CBF}">
      <dgm:prSet/>
      <dgm:spPr/>
      <dgm:t>
        <a:bodyPr/>
        <a:lstStyle/>
        <a:p>
          <a:endParaRPr lang="en-US">
            <a:solidFill>
              <a:schemeClr val="tx1"/>
            </a:solidFill>
          </a:endParaRPr>
        </a:p>
      </dgm:t>
    </dgm:pt>
    <dgm:pt modelId="{0DBC6B53-EADF-5345-9348-FD583CB6341F}">
      <dgm:prSet custT="1"/>
      <dgm:spPr>
        <a:noFill/>
      </dgm:spPr>
      <dgm:t>
        <a:bodyPr/>
        <a:lstStyle/>
        <a:p>
          <a:pPr algn="just" rtl="0">
            <a:lnSpc>
              <a:spcPct val="150000"/>
            </a:lnSpc>
          </a:pPr>
          <a:r>
            <a:rPr lang="fi-FI" sz="1800" dirty="0" smtClean="0">
              <a:solidFill>
                <a:schemeClr val="tx2">
                  <a:lumMod val="75000"/>
                </a:schemeClr>
              </a:solidFill>
              <a:latin typeface="Arial Narrow" pitchFamily="34" charset="0"/>
            </a:rPr>
            <a:t> Properly trained to identify and capture MCC  and expenditure related events in adequate minute details as required,</a:t>
          </a:r>
          <a:endParaRPr lang="fi-FI" sz="1800" dirty="0">
            <a:solidFill>
              <a:schemeClr val="tx2">
                <a:lumMod val="75000"/>
              </a:schemeClr>
            </a:solidFill>
            <a:latin typeface="Arial Narrow" pitchFamily="34" charset="0"/>
          </a:endParaRPr>
        </a:p>
      </dgm:t>
    </dgm:pt>
    <dgm:pt modelId="{51A5289E-0A80-BC41-94DD-C2A89F1D18C5}" type="parTrans" cxnId="{583BBEB7-D3F4-2543-B6EE-4B942EC2843F}">
      <dgm:prSet/>
      <dgm:spPr/>
      <dgm:t>
        <a:bodyPr/>
        <a:lstStyle/>
        <a:p>
          <a:endParaRPr lang="en-US">
            <a:solidFill>
              <a:schemeClr val="tx1"/>
            </a:solidFill>
          </a:endParaRPr>
        </a:p>
      </dgm:t>
    </dgm:pt>
    <dgm:pt modelId="{759C8E44-D22C-494F-A372-07B57431E64F}" type="sibTrans" cxnId="{583BBEB7-D3F4-2543-B6EE-4B942EC2843F}">
      <dgm:prSet/>
      <dgm:spPr/>
      <dgm:t>
        <a:bodyPr/>
        <a:lstStyle/>
        <a:p>
          <a:endParaRPr lang="en-US">
            <a:solidFill>
              <a:schemeClr val="tx1"/>
            </a:solidFill>
          </a:endParaRPr>
        </a:p>
      </dgm:t>
    </dgm:pt>
    <dgm:pt modelId="{9D5269A8-9454-944C-B855-9292AA68636B}">
      <dgm:prSet custT="1"/>
      <dgm:spPr>
        <a:noFill/>
      </dgm:spPr>
      <dgm:t>
        <a:bodyPr/>
        <a:lstStyle/>
        <a:p>
          <a:pPr algn="just" rtl="0">
            <a:lnSpc>
              <a:spcPct val="150000"/>
            </a:lnSpc>
          </a:pPr>
          <a:r>
            <a:rPr lang="en-US" sz="1800" dirty="0" smtClean="0">
              <a:latin typeface="Arial Narrow" pitchFamily="34" charset="0"/>
            </a:rPr>
            <a:t>This team will prepare a </a:t>
          </a:r>
          <a:r>
            <a:rPr lang="en-US" sz="1800" b="1" dirty="0" smtClean="0">
              <a:latin typeface="Arial Narrow" pitchFamily="34" charset="0"/>
            </a:rPr>
            <a:t>video cue-sheet</a:t>
          </a:r>
          <a:r>
            <a:rPr lang="en-US" sz="1800" dirty="0" smtClean="0">
              <a:latin typeface="Arial Narrow" pitchFamily="34" charset="0"/>
            </a:rPr>
            <a:t> in the format given at </a:t>
          </a:r>
          <a:r>
            <a:rPr lang="en-US" sz="1800" b="1" dirty="0" smtClean="0">
              <a:latin typeface="Arial Narrow" pitchFamily="34" charset="0"/>
              <a:hlinkClick xmlns:r="http://schemas.openxmlformats.org/officeDocument/2006/relationships" r:id="rId1" action="ppaction://hlinkfile"/>
            </a:rPr>
            <a:t>Annexure-B7</a:t>
          </a:r>
          <a:r>
            <a:rPr lang="en-US" sz="1800" dirty="0" smtClean="0">
              <a:latin typeface="Arial Narrow" pitchFamily="34" charset="0"/>
            </a:rPr>
            <a:t> of the instructions. This cue-sheet contains the highlights of the recording with date and time. Therefore it should be ensured by the team that the time and date set up in the camera is correct. </a:t>
          </a:r>
          <a:endParaRPr lang="fi-FI" sz="1800" dirty="0">
            <a:solidFill>
              <a:schemeClr val="tx1"/>
            </a:solidFill>
            <a:latin typeface="Arial Narrow" pitchFamily="34" charset="0"/>
          </a:endParaRPr>
        </a:p>
      </dgm:t>
    </dgm:pt>
    <dgm:pt modelId="{52B591D8-2A20-0244-83B4-CF7C92B13D93}" type="parTrans" cxnId="{75C513BD-0C02-2140-99FC-BD371CA8E971}">
      <dgm:prSet/>
      <dgm:spPr/>
      <dgm:t>
        <a:bodyPr/>
        <a:lstStyle/>
        <a:p>
          <a:endParaRPr lang="en-US">
            <a:solidFill>
              <a:schemeClr val="tx1"/>
            </a:solidFill>
          </a:endParaRPr>
        </a:p>
      </dgm:t>
    </dgm:pt>
    <dgm:pt modelId="{EF64D766-BC1C-2044-8623-BEBB9FF546FF}" type="sibTrans" cxnId="{75C513BD-0C02-2140-99FC-BD371CA8E971}">
      <dgm:prSet/>
      <dgm:spPr/>
      <dgm:t>
        <a:bodyPr/>
        <a:lstStyle/>
        <a:p>
          <a:endParaRPr lang="en-US">
            <a:solidFill>
              <a:schemeClr val="tx1"/>
            </a:solidFill>
          </a:endParaRPr>
        </a:p>
      </dgm:t>
    </dgm:pt>
    <dgm:pt modelId="{1E968B8B-3806-4597-A9C3-57DF54C23B7F}">
      <dgm:prSet custT="1"/>
      <dgm:spPr>
        <a:noFill/>
      </dgm:spPr>
      <dgm:t>
        <a:bodyPr/>
        <a:lstStyle/>
        <a:p>
          <a:pPr algn="just" rtl="0">
            <a:lnSpc>
              <a:spcPct val="150000"/>
            </a:lnSpc>
          </a:pPr>
          <a:r>
            <a:rPr lang="en-US" sz="1800" dirty="0" smtClean="0">
              <a:solidFill>
                <a:schemeClr val="tx2">
                  <a:lumMod val="75000"/>
                </a:schemeClr>
              </a:solidFill>
              <a:latin typeface="Arial Narrow" pitchFamily="34" charset="0"/>
            </a:rPr>
            <a:t>At the </a:t>
          </a:r>
          <a:r>
            <a:rPr lang="en-US" sz="1800" b="1" dirty="0" smtClean="0">
              <a:solidFill>
                <a:schemeClr val="tx2">
                  <a:lumMod val="75000"/>
                </a:schemeClr>
              </a:solidFill>
              <a:latin typeface="Arial Narrow" pitchFamily="34" charset="0"/>
            </a:rPr>
            <a:t>beginning of shooting, the team will record in voice mode the title and type of event , date, place and </a:t>
          </a:r>
          <a:r>
            <a:rPr lang="en-US" sz="1800" b="1" dirty="0" smtClean="0">
              <a:latin typeface="Arial Narrow" pitchFamily="34" charset="0"/>
            </a:rPr>
            <a:t>the name of the party or the candidate</a:t>
          </a:r>
          <a:r>
            <a:rPr lang="en-US" sz="1800" dirty="0" smtClean="0">
              <a:latin typeface="Arial Narrow" pitchFamily="34" charset="0"/>
            </a:rPr>
            <a:t> organizing the same. </a:t>
          </a:r>
          <a:endParaRPr lang="fi-FI" sz="1800" dirty="0">
            <a:solidFill>
              <a:schemeClr val="tx1"/>
            </a:solidFill>
            <a:latin typeface="Arial Narrow" pitchFamily="34" charset="0"/>
          </a:endParaRPr>
        </a:p>
      </dgm:t>
    </dgm:pt>
    <dgm:pt modelId="{D526C07B-37C5-4EBF-8A8F-776F861892A9}" type="parTrans" cxnId="{3CF58BA9-A377-45F1-B019-E4BA7CBB357B}">
      <dgm:prSet/>
      <dgm:spPr/>
      <dgm:t>
        <a:bodyPr/>
        <a:lstStyle/>
        <a:p>
          <a:endParaRPr lang="en-US"/>
        </a:p>
      </dgm:t>
    </dgm:pt>
    <dgm:pt modelId="{72502413-23B0-4C32-880A-D449DDE93B76}" type="sibTrans" cxnId="{3CF58BA9-A377-45F1-B019-E4BA7CBB357B}">
      <dgm:prSet/>
      <dgm:spPr/>
      <dgm:t>
        <a:bodyPr/>
        <a:lstStyle/>
        <a:p>
          <a:endParaRPr lang="en-US"/>
        </a:p>
      </dgm:t>
    </dgm:pt>
    <dgm:pt modelId="{D810630A-B544-4688-9580-45B16B18D086}">
      <dgm:prSet custT="1"/>
      <dgm:spPr>
        <a:noFill/>
      </dgm:spPr>
      <dgm:t>
        <a:bodyPr/>
        <a:lstStyle/>
        <a:p>
          <a:pPr algn="just" rtl="0">
            <a:lnSpc>
              <a:spcPct val="150000"/>
            </a:lnSpc>
          </a:pPr>
          <a:r>
            <a:rPr lang="en-US" sz="1800" dirty="0" smtClean="0">
              <a:latin typeface="Arial Narrow" pitchFamily="34" charset="0"/>
            </a:rPr>
            <a:t>It will capture the photo in such a way that the </a:t>
          </a:r>
          <a:r>
            <a:rPr lang="en-US" sz="1800" b="1" dirty="0" smtClean="0">
              <a:latin typeface="Arial Narrow" pitchFamily="34" charset="0"/>
            </a:rPr>
            <a:t>evidence of each vehicle, furniture, rostrum, banner, cutout etc</a:t>
          </a:r>
          <a:r>
            <a:rPr lang="en-US" sz="1800" dirty="0" smtClean="0">
              <a:latin typeface="Arial Narrow" pitchFamily="34" charset="0"/>
            </a:rPr>
            <a:t>. can be seen clearly and the expense thereon can be estimated,</a:t>
          </a:r>
          <a:endParaRPr lang="fi-FI" sz="1800" dirty="0">
            <a:solidFill>
              <a:schemeClr val="tx1"/>
            </a:solidFill>
            <a:latin typeface="Arial Narrow" pitchFamily="34" charset="0"/>
          </a:endParaRPr>
        </a:p>
      </dgm:t>
    </dgm:pt>
    <dgm:pt modelId="{CBE47785-ECA2-4ABF-A9CB-90F901C71B07}" type="parTrans" cxnId="{96A21F01-8BB8-423B-ABA6-908C01EA22FE}">
      <dgm:prSet/>
      <dgm:spPr/>
      <dgm:t>
        <a:bodyPr/>
        <a:lstStyle/>
        <a:p>
          <a:endParaRPr lang="en-US"/>
        </a:p>
      </dgm:t>
    </dgm:pt>
    <dgm:pt modelId="{737104EC-8497-40AB-8AC5-24998698026C}" type="sibTrans" cxnId="{96A21F01-8BB8-423B-ABA6-908C01EA22FE}">
      <dgm:prSet/>
      <dgm:spPr/>
      <dgm:t>
        <a:bodyPr/>
        <a:lstStyle/>
        <a:p>
          <a:endParaRPr lang="en-US"/>
        </a:p>
      </dgm:t>
    </dgm:pt>
    <dgm:pt modelId="{11D1FCE0-3BED-4888-BFE6-035E861B7715}">
      <dgm:prSet custT="1"/>
      <dgm:spPr/>
      <dgm:t>
        <a:bodyPr/>
        <a:lstStyle/>
        <a:p>
          <a:pPr algn="just">
            <a:lnSpc>
              <a:spcPct val="150000"/>
            </a:lnSpc>
          </a:pPr>
          <a:r>
            <a:rPr lang="en-US" sz="1800" dirty="0" smtClean="0">
              <a:latin typeface="Arial Narrow" pitchFamily="34" charset="0"/>
            </a:rPr>
            <a:t>At the end of shooting, the team may also </a:t>
          </a:r>
          <a:r>
            <a:rPr lang="en-US" sz="1800" b="1" dirty="0" smtClean="0">
              <a:latin typeface="Arial Narrow" pitchFamily="34" charset="0"/>
            </a:rPr>
            <a:t>record in voice mode the estimated number and type of vehicles, Chairs, furniture</a:t>
          </a:r>
          <a:r>
            <a:rPr lang="en-US" sz="1800" dirty="0" smtClean="0">
              <a:latin typeface="Arial Narrow" pitchFamily="34" charset="0"/>
            </a:rPr>
            <a:t>, approx size of rostrum/banner/poster/cutout etc. used in the event.</a:t>
          </a:r>
        </a:p>
      </dgm:t>
    </dgm:pt>
    <dgm:pt modelId="{890DD199-2923-4BB9-B0AE-A722AFAD672D}" type="parTrans" cxnId="{CDB5A554-9685-4FC3-BC7E-BEA3A46B89DA}">
      <dgm:prSet/>
      <dgm:spPr/>
      <dgm:t>
        <a:bodyPr/>
        <a:lstStyle/>
        <a:p>
          <a:endParaRPr lang="en-US"/>
        </a:p>
      </dgm:t>
    </dgm:pt>
    <dgm:pt modelId="{01601BDA-30E3-4BD0-BE8A-139A1D37B32E}" type="sibTrans" cxnId="{CDB5A554-9685-4FC3-BC7E-BEA3A46B89DA}">
      <dgm:prSet/>
      <dgm:spPr/>
      <dgm:t>
        <a:bodyPr/>
        <a:lstStyle/>
        <a:p>
          <a:endParaRPr lang="en-US"/>
        </a:p>
      </dgm:t>
    </dgm:pt>
    <dgm:pt modelId="{8BBC6F83-149E-EB4A-A038-4E5B09D3D5FE}">
      <dgm:prSet custT="1">
        <dgm:style>
          <a:lnRef idx="1">
            <a:schemeClr val="accent4"/>
          </a:lnRef>
          <a:fillRef idx="2">
            <a:schemeClr val="accent4"/>
          </a:fillRef>
          <a:effectRef idx="1">
            <a:schemeClr val="accent4"/>
          </a:effectRef>
          <a:fontRef idx="minor">
            <a:schemeClr val="dk1"/>
          </a:fontRef>
        </dgm:style>
      </dgm:prSet>
      <dgm:spPr>
        <a:ln/>
      </dgm:spPr>
      <dgm:t>
        <a:bodyPr/>
        <a:lstStyle/>
        <a:p>
          <a:pPr rtl="0"/>
          <a:r>
            <a:rPr lang="fi-FI" sz="2400" b="1" dirty="0" smtClean="0">
              <a:solidFill>
                <a:schemeClr val="tx2">
                  <a:lumMod val="75000"/>
                </a:schemeClr>
              </a:solidFill>
            </a:rPr>
            <a:t>Video Surveillance Team (</a:t>
          </a:r>
          <a:r>
            <a:rPr lang="fi-FI" sz="2400" b="0" dirty="0" smtClean="0">
              <a:solidFill>
                <a:schemeClr val="tx2">
                  <a:lumMod val="75000"/>
                </a:schemeClr>
              </a:solidFill>
            </a:rPr>
            <a:t>VST)</a:t>
          </a:r>
          <a:endParaRPr lang="fi-FI" sz="2400" b="0" dirty="0">
            <a:solidFill>
              <a:schemeClr val="tx2">
                <a:lumMod val="75000"/>
              </a:schemeClr>
            </a:solidFill>
          </a:endParaRPr>
        </a:p>
      </dgm:t>
    </dgm:pt>
    <dgm:pt modelId="{7F09807A-B7FC-3848-8435-0556B009E0DF}" type="sibTrans" cxnId="{B2D38618-21A8-184B-A097-6C3C49169111}">
      <dgm:prSet/>
      <dgm:spPr/>
      <dgm:t>
        <a:bodyPr/>
        <a:lstStyle/>
        <a:p>
          <a:endParaRPr lang="en-US" sz="2000">
            <a:solidFill>
              <a:schemeClr val="tx1"/>
            </a:solidFill>
          </a:endParaRPr>
        </a:p>
      </dgm:t>
    </dgm:pt>
    <dgm:pt modelId="{FD219739-E14A-094E-9DAF-4CDE08A3DC34}" type="parTrans" cxnId="{B2D38618-21A8-184B-A097-6C3C49169111}">
      <dgm:prSet/>
      <dgm:spPr/>
      <dgm:t>
        <a:bodyPr/>
        <a:lstStyle/>
        <a:p>
          <a:endParaRPr lang="en-US" sz="2000">
            <a:solidFill>
              <a:schemeClr val="tx1"/>
            </a:solidFill>
          </a:endParaRPr>
        </a:p>
      </dgm:t>
    </dgm:pt>
    <dgm:pt modelId="{1862061F-0D1C-BA43-950C-408BBBC028D8}" type="pres">
      <dgm:prSet presAssocID="{DB8397A1-88C5-EC47-9E29-47DD4BBCB853}" presName="Name0" presStyleCnt="0">
        <dgm:presLayoutVars>
          <dgm:dir/>
          <dgm:animLvl val="lvl"/>
          <dgm:resizeHandles val="exact"/>
        </dgm:presLayoutVars>
      </dgm:prSet>
      <dgm:spPr/>
      <dgm:t>
        <a:bodyPr/>
        <a:lstStyle/>
        <a:p>
          <a:endParaRPr lang="en-US"/>
        </a:p>
      </dgm:t>
    </dgm:pt>
    <dgm:pt modelId="{8CECAA3B-34AF-DD46-AB17-F2BC07303360}" type="pres">
      <dgm:prSet presAssocID="{8BBC6F83-149E-EB4A-A038-4E5B09D3D5FE}" presName="linNode" presStyleCnt="0"/>
      <dgm:spPr/>
      <dgm:t>
        <a:bodyPr/>
        <a:lstStyle/>
        <a:p>
          <a:endParaRPr lang="en-US"/>
        </a:p>
      </dgm:t>
    </dgm:pt>
    <dgm:pt modelId="{DBDBF8A9-691A-9D49-8CA2-1D3B69B049AE}" type="pres">
      <dgm:prSet presAssocID="{8BBC6F83-149E-EB4A-A038-4E5B09D3D5FE}" presName="parentText" presStyleLbl="node1" presStyleIdx="0" presStyleCnt="1" custScaleX="167701">
        <dgm:presLayoutVars>
          <dgm:chMax val="1"/>
          <dgm:bulletEnabled val="1"/>
        </dgm:presLayoutVars>
      </dgm:prSet>
      <dgm:spPr/>
      <dgm:t>
        <a:bodyPr/>
        <a:lstStyle/>
        <a:p>
          <a:endParaRPr lang="en-US"/>
        </a:p>
      </dgm:t>
    </dgm:pt>
    <dgm:pt modelId="{02A309C3-FE26-5843-A2F6-DC5D12026F1B}" type="pres">
      <dgm:prSet presAssocID="{8BBC6F83-149E-EB4A-A038-4E5B09D3D5FE}" presName="descendantText" presStyleLbl="alignAccFollowNode1" presStyleIdx="0" presStyleCnt="1" custScaleX="528886" custScaleY="134204">
        <dgm:presLayoutVars>
          <dgm:bulletEnabled val="1"/>
        </dgm:presLayoutVars>
      </dgm:prSet>
      <dgm:spPr/>
      <dgm:t>
        <a:bodyPr/>
        <a:lstStyle/>
        <a:p>
          <a:endParaRPr lang="en-US"/>
        </a:p>
      </dgm:t>
    </dgm:pt>
  </dgm:ptLst>
  <dgm:cxnLst>
    <dgm:cxn modelId="{43556230-D033-4C46-8BED-34043FE216C4}" type="presOf" srcId="{DB8397A1-88C5-EC47-9E29-47DD4BBCB853}" destId="{1862061F-0D1C-BA43-950C-408BBBC028D8}" srcOrd="0" destOrd="0" presId="urn:microsoft.com/office/officeart/2005/8/layout/vList5"/>
    <dgm:cxn modelId="{8AD3649F-D3B4-466C-A27E-4C5A07A841A1}" type="presOf" srcId="{843D5302-D72F-6F45-AAEC-005CA18C1A0E}" destId="{02A309C3-FE26-5843-A2F6-DC5D12026F1B}" srcOrd="0" destOrd="0" presId="urn:microsoft.com/office/officeart/2005/8/layout/vList5"/>
    <dgm:cxn modelId="{99D9491E-4904-4385-B203-A93BBC19F21E}" type="presOf" srcId="{9D5269A8-9454-944C-B855-9292AA68636B}" destId="{02A309C3-FE26-5843-A2F6-DC5D12026F1B}" srcOrd="0" destOrd="6" presId="urn:microsoft.com/office/officeart/2005/8/layout/vList5"/>
    <dgm:cxn modelId="{75C513BD-0C02-2140-99FC-BD371CA8E971}" srcId="{8BBC6F83-149E-EB4A-A038-4E5B09D3D5FE}" destId="{9D5269A8-9454-944C-B855-9292AA68636B}" srcOrd="6" destOrd="0" parTransId="{52B591D8-2A20-0244-83B4-CF7C92B13D93}" sibTransId="{EF64D766-BC1C-2044-8623-BEBB9FF546FF}"/>
    <dgm:cxn modelId="{3CF58BA9-A377-45F1-B019-E4BA7CBB357B}" srcId="{8BBC6F83-149E-EB4A-A038-4E5B09D3D5FE}" destId="{1E968B8B-3806-4597-A9C3-57DF54C23B7F}" srcOrd="3" destOrd="0" parTransId="{D526C07B-37C5-4EBF-8A8F-776F861892A9}" sibTransId="{72502413-23B0-4C32-880A-D449DDE93B76}"/>
    <dgm:cxn modelId="{ACB98051-6FBF-4E99-AFC8-CFB07E5D27F1}" type="presOf" srcId="{11D1FCE0-3BED-4888-BFE6-035E861B7715}" destId="{02A309C3-FE26-5843-A2F6-DC5D12026F1B}" srcOrd="0" destOrd="5" presId="urn:microsoft.com/office/officeart/2005/8/layout/vList5"/>
    <dgm:cxn modelId="{A3180878-C598-4F94-BA9E-FE4FAEA6D160}" type="presOf" srcId="{0DBC6B53-EADF-5345-9348-FD583CB6341F}" destId="{02A309C3-FE26-5843-A2F6-DC5D12026F1B}" srcOrd="0" destOrd="2" presId="urn:microsoft.com/office/officeart/2005/8/layout/vList5"/>
    <dgm:cxn modelId="{FD0A1F2E-7140-4107-BDEC-4428346AC109}" type="presOf" srcId="{D810630A-B544-4688-9580-45B16B18D086}" destId="{02A309C3-FE26-5843-A2F6-DC5D12026F1B}" srcOrd="0" destOrd="4" presId="urn:microsoft.com/office/officeart/2005/8/layout/vList5"/>
    <dgm:cxn modelId="{583BBEB7-D3F4-2543-B6EE-4B942EC2843F}" srcId="{8BBC6F83-149E-EB4A-A038-4E5B09D3D5FE}" destId="{0DBC6B53-EADF-5345-9348-FD583CB6341F}" srcOrd="2" destOrd="0" parTransId="{51A5289E-0A80-BC41-94DD-C2A89F1D18C5}" sibTransId="{759C8E44-D22C-494F-A372-07B57431E64F}"/>
    <dgm:cxn modelId="{5DC67A5C-1F7D-F947-A569-954E0EFA7CBF}" srcId="{8BBC6F83-149E-EB4A-A038-4E5B09D3D5FE}" destId="{F6B6BC10-BBE5-1249-9AD7-67859C03E547}" srcOrd="1" destOrd="0" parTransId="{420A7F34-2B5C-D74C-948A-8FFE8281EE51}" sibTransId="{DBBBE904-2F99-DE47-AEFD-87862421E743}"/>
    <dgm:cxn modelId="{00B8556B-C305-4A6A-88D3-593F3771CEBE}" type="presOf" srcId="{F6B6BC10-BBE5-1249-9AD7-67859C03E547}" destId="{02A309C3-FE26-5843-A2F6-DC5D12026F1B}" srcOrd="0" destOrd="1" presId="urn:microsoft.com/office/officeart/2005/8/layout/vList5"/>
    <dgm:cxn modelId="{96A21F01-8BB8-423B-ABA6-908C01EA22FE}" srcId="{8BBC6F83-149E-EB4A-A038-4E5B09D3D5FE}" destId="{D810630A-B544-4688-9580-45B16B18D086}" srcOrd="4" destOrd="0" parTransId="{CBE47785-ECA2-4ABF-A9CB-90F901C71B07}" sibTransId="{737104EC-8497-40AB-8AC5-24998698026C}"/>
    <dgm:cxn modelId="{8B36E082-8393-1940-9561-207451E8C495}" srcId="{8BBC6F83-149E-EB4A-A038-4E5B09D3D5FE}" destId="{843D5302-D72F-6F45-AAEC-005CA18C1A0E}" srcOrd="0" destOrd="0" parTransId="{28710BE1-5E61-8C4A-914A-E3F4E8073CA8}" sibTransId="{4BA15C86-78CB-B04B-8414-AE4C8CC0A64B}"/>
    <dgm:cxn modelId="{B2D38618-21A8-184B-A097-6C3C49169111}" srcId="{DB8397A1-88C5-EC47-9E29-47DD4BBCB853}" destId="{8BBC6F83-149E-EB4A-A038-4E5B09D3D5FE}" srcOrd="0" destOrd="0" parTransId="{FD219739-E14A-094E-9DAF-4CDE08A3DC34}" sibTransId="{7F09807A-B7FC-3848-8435-0556B009E0DF}"/>
    <dgm:cxn modelId="{ABAF061E-DA8C-4AE6-91C6-9A7F24A91E57}" type="presOf" srcId="{1E968B8B-3806-4597-A9C3-57DF54C23B7F}" destId="{02A309C3-FE26-5843-A2F6-DC5D12026F1B}" srcOrd="0" destOrd="3" presId="urn:microsoft.com/office/officeart/2005/8/layout/vList5"/>
    <dgm:cxn modelId="{A1698288-5D46-482E-9443-23398544CC69}" type="presOf" srcId="{8BBC6F83-149E-EB4A-A038-4E5B09D3D5FE}" destId="{DBDBF8A9-691A-9D49-8CA2-1D3B69B049AE}" srcOrd="0" destOrd="0" presId="urn:microsoft.com/office/officeart/2005/8/layout/vList5"/>
    <dgm:cxn modelId="{CDB5A554-9685-4FC3-BC7E-BEA3A46B89DA}" srcId="{8BBC6F83-149E-EB4A-A038-4E5B09D3D5FE}" destId="{11D1FCE0-3BED-4888-BFE6-035E861B7715}" srcOrd="5" destOrd="0" parTransId="{890DD199-2923-4BB9-B0AE-A722AFAD672D}" sibTransId="{01601BDA-30E3-4BD0-BE8A-139A1D37B32E}"/>
    <dgm:cxn modelId="{0C925327-7ACC-4640-92CC-0A88EDF24E4B}" type="presParOf" srcId="{1862061F-0D1C-BA43-950C-408BBBC028D8}" destId="{8CECAA3B-34AF-DD46-AB17-F2BC07303360}" srcOrd="0" destOrd="0" presId="urn:microsoft.com/office/officeart/2005/8/layout/vList5"/>
    <dgm:cxn modelId="{8A03C76E-53E9-4E89-AE21-90267F3B96D2}" type="presParOf" srcId="{8CECAA3B-34AF-DD46-AB17-F2BC07303360}" destId="{DBDBF8A9-691A-9D49-8CA2-1D3B69B049AE}" srcOrd="0" destOrd="0" presId="urn:microsoft.com/office/officeart/2005/8/layout/vList5"/>
    <dgm:cxn modelId="{E2A28817-3DC8-44C7-9D75-14B96BDB3396}" type="presParOf" srcId="{8CECAA3B-34AF-DD46-AB17-F2BC07303360}" destId="{02A309C3-FE26-5843-A2F6-DC5D12026F1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B8397A1-88C5-EC47-9E29-47DD4BBCB853}" type="doc">
      <dgm:prSet loTypeId="urn:microsoft.com/office/officeart/2005/8/layout/vList5" loCatId="" qsTypeId="urn:microsoft.com/office/officeart/2005/8/quickstyle/simple1" qsCatId="simple" csTypeId="urn:microsoft.com/office/officeart/2005/8/colors/colorful2" csCatId="colorful" phldr="1"/>
      <dgm:spPr/>
      <dgm:t>
        <a:bodyPr/>
        <a:lstStyle/>
        <a:p>
          <a:endParaRPr lang="en-US"/>
        </a:p>
      </dgm:t>
    </dgm:pt>
    <dgm:pt modelId="{45104C72-AFB4-E248-B6E9-08D639D26FD5}">
      <dgm:prSet custT="1"/>
      <dgm:spPr>
        <a:solidFill>
          <a:schemeClr val="accent4">
            <a:lumMod val="40000"/>
            <a:lumOff val="60000"/>
          </a:schemeClr>
        </a:solidFill>
        <a:ln>
          <a:solidFill>
            <a:schemeClr val="tx1"/>
          </a:solidFill>
        </a:ln>
      </dgm:spPr>
      <dgm:t>
        <a:bodyPr/>
        <a:lstStyle/>
        <a:p>
          <a:pPr rtl="0"/>
          <a:r>
            <a:rPr lang="en-US" sz="2800" b="1" dirty="0" smtClean="0">
              <a:solidFill>
                <a:srgbClr val="0000FF"/>
              </a:solidFill>
            </a:rPr>
            <a:t>Video Viewing Team (VVT)</a:t>
          </a:r>
          <a:endParaRPr lang="en-US" sz="2800" b="1" dirty="0">
            <a:solidFill>
              <a:srgbClr val="0000FF"/>
            </a:solidFill>
          </a:endParaRPr>
        </a:p>
      </dgm:t>
    </dgm:pt>
    <dgm:pt modelId="{CB37A6C1-CE51-A94D-B999-BF191BD5BF8D}" type="parTrans" cxnId="{E49A50C2-3F86-B147-81E4-70DD555DAA21}">
      <dgm:prSet/>
      <dgm:spPr/>
      <dgm:t>
        <a:bodyPr/>
        <a:lstStyle/>
        <a:p>
          <a:endParaRPr lang="en-US" sz="2000">
            <a:solidFill>
              <a:schemeClr val="tx1"/>
            </a:solidFill>
          </a:endParaRPr>
        </a:p>
      </dgm:t>
    </dgm:pt>
    <dgm:pt modelId="{EB4C0602-B582-CE4E-B202-4C0D5A310125}" type="sibTrans" cxnId="{E49A50C2-3F86-B147-81E4-70DD555DAA21}">
      <dgm:prSet/>
      <dgm:spPr/>
      <dgm:t>
        <a:bodyPr/>
        <a:lstStyle/>
        <a:p>
          <a:endParaRPr lang="en-US" sz="2000">
            <a:solidFill>
              <a:schemeClr val="tx1"/>
            </a:solidFill>
          </a:endParaRPr>
        </a:p>
      </dgm:t>
    </dgm:pt>
    <dgm:pt modelId="{843D5302-D72F-6F45-AAEC-005CA18C1A0E}">
      <dgm:prSet custT="1"/>
      <dgm:spPr>
        <a:noFill/>
      </dgm:spPr>
      <dgm:t>
        <a:bodyPr/>
        <a:lstStyle/>
        <a:p>
          <a:pPr algn="just" rtl="0">
            <a:lnSpc>
              <a:spcPct val="80000"/>
            </a:lnSpc>
          </a:pPr>
          <a:endParaRPr lang="fi-FI" sz="2000" dirty="0">
            <a:solidFill>
              <a:schemeClr val="tx1"/>
            </a:solidFill>
            <a:latin typeface="Arial Narrow" pitchFamily="34" charset="0"/>
          </a:endParaRPr>
        </a:p>
      </dgm:t>
    </dgm:pt>
    <dgm:pt modelId="{28710BE1-5E61-8C4A-914A-E3F4E8073CA8}" type="parTrans" cxnId="{8B36E082-8393-1940-9561-207451E8C495}">
      <dgm:prSet/>
      <dgm:spPr/>
      <dgm:t>
        <a:bodyPr/>
        <a:lstStyle/>
        <a:p>
          <a:endParaRPr lang="en-US" sz="2000">
            <a:solidFill>
              <a:schemeClr val="tx1"/>
            </a:solidFill>
          </a:endParaRPr>
        </a:p>
      </dgm:t>
    </dgm:pt>
    <dgm:pt modelId="{4BA15C86-78CB-B04B-8414-AE4C8CC0A64B}" type="sibTrans" cxnId="{8B36E082-8393-1940-9561-207451E8C495}">
      <dgm:prSet/>
      <dgm:spPr/>
      <dgm:t>
        <a:bodyPr/>
        <a:lstStyle/>
        <a:p>
          <a:endParaRPr lang="en-US" sz="2000">
            <a:solidFill>
              <a:schemeClr val="tx1"/>
            </a:solidFill>
          </a:endParaRPr>
        </a:p>
      </dgm:t>
    </dgm:pt>
    <dgm:pt modelId="{450F2B56-4006-4E41-8EEF-EE87FD6EA007}">
      <dgm:prSet custT="1"/>
      <dgm:spPr>
        <a:noFill/>
      </dgm:spPr>
      <dgm:t>
        <a:bodyPr/>
        <a:lstStyle/>
        <a:p>
          <a:pPr algn="just" rtl="0"/>
          <a:r>
            <a:rPr lang="en-US" sz="2500" b="1" dirty="0" smtClean="0">
              <a:solidFill>
                <a:schemeClr val="tx1"/>
              </a:solidFill>
              <a:latin typeface="Arial Narrow" pitchFamily="34" charset="0"/>
            </a:rPr>
            <a:t>MCC related report to General Observer and RO</a:t>
          </a:r>
          <a:endParaRPr lang="en-US" sz="2500" b="1" dirty="0">
            <a:solidFill>
              <a:schemeClr val="tx1"/>
            </a:solidFill>
            <a:latin typeface="Arial Narrow" pitchFamily="34" charset="0"/>
          </a:endParaRPr>
        </a:p>
      </dgm:t>
    </dgm:pt>
    <dgm:pt modelId="{8AFC37C0-2C1B-5845-83F1-A81751C6ADB4}" type="sibTrans" cxnId="{798C76BD-6B95-2844-9841-12C347B8503C}">
      <dgm:prSet/>
      <dgm:spPr/>
      <dgm:t>
        <a:bodyPr/>
        <a:lstStyle/>
        <a:p>
          <a:endParaRPr lang="en-US">
            <a:solidFill>
              <a:schemeClr val="tx1"/>
            </a:solidFill>
          </a:endParaRPr>
        </a:p>
      </dgm:t>
    </dgm:pt>
    <dgm:pt modelId="{E7492B81-E236-2344-BBA6-83D43AFCB497}" type="parTrans" cxnId="{798C76BD-6B95-2844-9841-12C347B8503C}">
      <dgm:prSet/>
      <dgm:spPr/>
      <dgm:t>
        <a:bodyPr/>
        <a:lstStyle/>
        <a:p>
          <a:endParaRPr lang="en-US">
            <a:solidFill>
              <a:schemeClr val="tx1"/>
            </a:solidFill>
          </a:endParaRPr>
        </a:p>
      </dgm:t>
    </dgm:pt>
    <dgm:pt modelId="{BE13BE42-1DD7-484F-8BD0-CD382B4C5B73}">
      <dgm:prSet custT="1"/>
      <dgm:spPr>
        <a:noFill/>
      </dgm:spPr>
      <dgm:t>
        <a:bodyPr/>
        <a:lstStyle/>
        <a:p>
          <a:pPr algn="just" rtl="0"/>
          <a:r>
            <a:rPr lang="en-US" sz="2500" dirty="0" smtClean="0">
              <a:solidFill>
                <a:schemeClr val="tx1"/>
              </a:solidFill>
              <a:latin typeface="Arial Narrow" pitchFamily="34" charset="0"/>
            </a:rPr>
            <a:t>Submit report containing </a:t>
          </a:r>
          <a:r>
            <a:rPr lang="en-US" sz="2500" b="1" dirty="0" smtClean="0">
              <a:solidFill>
                <a:schemeClr val="tx1"/>
              </a:solidFill>
              <a:latin typeface="Arial Narrow" pitchFamily="34" charset="0"/>
            </a:rPr>
            <a:t>candidate wise expenditure </a:t>
          </a:r>
          <a:r>
            <a:rPr lang="en-US" sz="2500" dirty="0" smtClean="0">
              <a:solidFill>
                <a:schemeClr val="tx1"/>
              </a:solidFill>
              <a:latin typeface="Arial Narrow" pitchFamily="34" charset="0"/>
            </a:rPr>
            <a:t>no later than next day to Accounting Team/ Asst. EO,</a:t>
          </a:r>
          <a:r>
            <a:rPr lang="en-US" sz="2500" b="1" dirty="0" smtClean="0">
              <a:solidFill>
                <a:schemeClr val="tx1"/>
              </a:solidFill>
              <a:latin typeface="Arial Narrow" pitchFamily="34" charset="0"/>
            </a:rPr>
            <a:t> </a:t>
          </a:r>
          <a:r>
            <a:rPr lang="en-US" sz="2500" dirty="0" smtClean="0">
              <a:solidFill>
                <a:schemeClr val="tx1"/>
              </a:solidFill>
              <a:latin typeface="Arial Narrow" pitchFamily="34" charset="0"/>
            </a:rPr>
            <a:t>on public rally including the vehicle numbers, number of chairs, size of Dias, audio system, posters , banners, helicopter expense, media advertisements and Paid News, names of candidates</a:t>
          </a:r>
          <a:endParaRPr lang="en-US" sz="2500" dirty="0">
            <a:solidFill>
              <a:schemeClr val="tx1"/>
            </a:solidFill>
            <a:latin typeface="Arial Narrow" pitchFamily="34" charset="0"/>
          </a:endParaRPr>
        </a:p>
      </dgm:t>
    </dgm:pt>
    <dgm:pt modelId="{9AE29A20-DA1D-FC48-B04D-D31B459A61A4}" type="sibTrans" cxnId="{E121FF99-D669-A64F-B0FE-A5AEB98735BE}">
      <dgm:prSet/>
      <dgm:spPr/>
      <dgm:t>
        <a:bodyPr/>
        <a:lstStyle/>
        <a:p>
          <a:endParaRPr lang="en-US">
            <a:solidFill>
              <a:schemeClr val="tx1"/>
            </a:solidFill>
          </a:endParaRPr>
        </a:p>
      </dgm:t>
    </dgm:pt>
    <dgm:pt modelId="{04DD9817-D53C-694F-8AFE-38A466C2365C}" type="parTrans" cxnId="{E121FF99-D669-A64F-B0FE-A5AEB98735BE}">
      <dgm:prSet/>
      <dgm:spPr/>
      <dgm:t>
        <a:bodyPr/>
        <a:lstStyle/>
        <a:p>
          <a:endParaRPr lang="en-US">
            <a:solidFill>
              <a:schemeClr val="tx1"/>
            </a:solidFill>
          </a:endParaRPr>
        </a:p>
      </dgm:t>
    </dgm:pt>
    <dgm:pt modelId="{04DBB7A9-EDAB-1044-955F-BC0405F389E0}">
      <dgm:prSet custT="1"/>
      <dgm:spPr>
        <a:noFill/>
      </dgm:spPr>
      <dgm:t>
        <a:bodyPr/>
        <a:lstStyle/>
        <a:p>
          <a:pPr algn="just" rtl="0"/>
          <a:r>
            <a:rPr lang="en-US" sz="2500" dirty="0" smtClean="0">
              <a:solidFill>
                <a:schemeClr val="tx1"/>
              </a:solidFill>
              <a:latin typeface="Arial Narrow" pitchFamily="34" charset="0"/>
            </a:rPr>
            <a:t>View Video CD provided by VST for identifying election expenditure and MCC related issues, </a:t>
          </a:r>
          <a:endParaRPr lang="en-US" sz="2500" dirty="0">
            <a:solidFill>
              <a:schemeClr val="tx1"/>
            </a:solidFill>
            <a:latin typeface="Arial Narrow" pitchFamily="34" charset="0"/>
          </a:endParaRPr>
        </a:p>
      </dgm:t>
    </dgm:pt>
    <dgm:pt modelId="{495F1D29-966D-644B-B331-08A33A6116C6}" type="sibTrans" cxnId="{13444284-28D3-7842-A4BE-A83E0DAB5438}">
      <dgm:prSet/>
      <dgm:spPr/>
      <dgm:t>
        <a:bodyPr/>
        <a:lstStyle/>
        <a:p>
          <a:endParaRPr lang="en-US">
            <a:solidFill>
              <a:schemeClr val="tx1"/>
            </a:solidFill>
          </a:endParaRPr>
        </a:p>
      </dgm:t>
    </dgm:pt>
    <dgm:pt modelId="{693084F7-E79D-8947-B3BD-DABA6B45AA8B}" type="parTrans" cxnId="{13444284-28D3-7842-A4BE-A83E0DAB5438}">
      <dgm:prSet/>
      <dgm:spPr/>
      <dgm:t>
        <a:bodyPr/>
        <a:lstStyle/>
        <a:p>
          <a:endParaRPr lang="en-US">
            <a:solidFill>
              <a:schemeClr val="tx1"/>
            </a:solidFill>
          </a:endParaRPr>
        </a:p>
      </dgm:t>
    </dgm:pt>
    <dgm:pt modelId="{C33E2FB6-52A8-6849-9EA6-CCC779F92B44}">
      <dgm:prSet custT="1"/>
      <dgm:spPr>
        <a:noFill/>
      </dgm:spPr>
      <dgm:t>
        <a:bodyPr/>
        <a:lstStyle/>
        <a:p>
          <a:pPr algn="just" rtl="0"/>
          <a:r>
            <a:rPr lang="en-US" sz="2500" dirty="0" smtClean="0">
              <a:solidFill>
                <a:schemeClr val="tx1"/>
              </a:solidFill>
              <a:latin typeface="Arial Narrow" pitchFamily="34" charset="0"/>
            </a:rPr>
            <a:t>1 officer and 2 clerks (or as required) for each assembly segment ,as viewing all CD’s is a time consuming task,</a:t>
          </a:r>
          <a:endParaRPr lang="en-US" sz="2500" dirty="0">
            <a:solidFill>
              <a:schemeClr val="tx1"/>
            </a:solidFill>
            <a:latin typeface="Arial Narrow" pitchFamily="34" charset="0"/>
          </a:endParaRPr>
        </a:p>
      </dgm:t>
    </dgm:pt>
    <dgm:pt modelId="{5E3ACDD9-480B-9D44-86FD-759C44CAB143}" type="sibTrans" cxnId="{6A46F67D-CB18-1B4D-B658-9183AA6CCC4B}">
      <dgm:prSet/>
      <dgm:spPr/>
      <dgm:t>
        <a:bodyPr/>
        <a:lstStyle/>
        <a:p>
          <a:endParaRPr lang="en-US" sz="2000">
            <a:solidFill>
              <a:schemeClr val="tx1"/>
            </a:solidFill>
          </a:endParaRPr>
        </a:p>
      </dgm:t>
    </dgm:pt>
    <dgm:pt modelId="{F82DAFDF-03E8-0944-9310-0432010BF251}" type="parTrans" cxnId="{6A46F67D-CB18-1B4D-B658-9183AA6CCC4B}">
      <dgm:prSet/>
      <dgm:spPr/>
      <dgm:t>
        <a:bodyPr/>
        <a:lstStyle/>
        <a:p>
          <a:endParaRPr lang="en-US" sz="2000">
            <a:solidFill>
              <a:schemeClr val="tx1"/>
            </a:solidFill>
          </a:endParaRPr>
        </a:p>
      </dgm:t>
    </dgm:pt>
    <dgm:pt modelId="{1862061F-0D1C-BA43-950C-408BBBC028D8}" type="pres">
      <dgm:prSet presAssocID="{DB8397A1-88C5-EC47-9E29-47DD4BBCB853}" presName="Name0" presStyleCnt="0">
        <dgm:presLayoutVars>
          <dgm:dir/>
          <dgm:animLvl val="lvl"/>
          <dgm:resizeHandles val="exact"/>
        </dgm:presLayoutVars>
      </dgm:prSet>
      <dgm:spPr/>
      <dgm:t>
        <a:bodyPr/>
        <a:lstStyle/>
        <a:p>
          <a:endParaRPr lang="en-US"/>
        </a:p>
      </dgm:t>
    </dgm:pt>
    <dgm:pt modelId="{A6200D96-CB07-4C47-8B77-141697E74CE5}" type="pres">
      <dgm:prSet presAssocID="{843D5302-D72F-6F45-AAEC-005CA18C1A0E}" presName="linNode" presStyleCnt="0"/>
      <dgm:spPr/>
    </dgm:pt>
    <dgm:pt modelId="{751954F5-1571-4E28-BF35-67DC8927423A}" type="pres">
      <dgm:prSet presAssocID="{843D5302-D72F-6F45-AAEC-005CA18C1A0E}" presName="parentText" presStyleLbl="node1" presStyleIdx="0" presStyleCnt="2">
        <dgm:presLayoutVars>
          <dgm:chMax val="1"/>
          <dgm:bulletEnabled val="1"/>
        </dgm:presLayoutVars>
      </dgm:prSet>
      <dgm:spPr/>
      <dgm:t>
        <a:bodyPr/>
        <a:lstStyle/>
        <a:p>
          <a:endParaRPr lang="en-US"/>
        </a:p>
      </dgm:t>
    </dgm:pt>
    <dgm:pt modelId="{B66EF4A9-19AC-41BE-95E2-C875491B70A1}" type="pres">
      <dgm:prSet presAssocID="{4BA15C86-78CB-B04B-8414-AE4C8CC0A64B}" presName="sp" presStyleCnt="0"/>
      <dgm:spPr/>
    </dgm:pt>
    <dgm:pt modelId="{612FADD7-D2D8-EE41-9583-8C82AA3137C3}" type="pres">
      <dgm:prSet presAssocID="{45104C72-AFB4-E248-B6E9-08D639D26FD5}" presName="linNode" presStyleCnt="0"/>
      <dgm:spPr/>
      <dgm:t>
        <a:bodyPr/>
        <a:lstStyle/>
        <a:p>
          <a:endParaRPr lang="en-US"/>
        </a:p>
      </dgm:t>
    </dgm:pt>
    <dgm:pt modelId="{69FA761F-DD12-2E45-8EE9-912325CDD18B}" type="pres">
      <dgm:prSet presAssocID="{45104C72-AFB4-E248-B6E9-08D639D26FD5}" presName="parentText" presStyleLbl="node1" presStyleIdx="1" presStyleCnt="2" custScaleX="77707" custScaleY="2000000" custLinFactNeighborX="1278" custLinFactNeighborY="-90070">
        <dgm:presLayoutVars>
          <dgm:chMax val="1"/>
          <dgm:bulletEnabled val="1"/>
        </dgm:presLayoutVars>
      </dgm:prSet>
      <dgm:spPr/>
      <dgm:t>
        <a:bodyPr/>
        <a:lstStyle/>
        <a:p>
          <a:endParaRPr lang="en-US"/>
        </a:p>
      </dgm:t>
    </dgm:pt>
    <dgm:pt modelId="{2BFD9AB4-C8DF-C340-8219-7CCC8012898D}" type="pres">
      <dgm:prSet presAssocID="{45104C72-AFB4-E248-B6E9-08D639D26FD5}" presName="descendantText" presStyleLbl="alignAccFollowNode1" presStyleIdx="0" presStyleCnt="1" custScaleX="167927" custScaleY="2000000">
        <dgm:presLayoutVars>
          <dgm:bulletEnabled val="1"/>
        </dgm:presLayoutVars>
      </dgm:prSet>
      <dgm:spPr/>
      <dgm:t>
        <a:bodyPr/>
        <a:lstStyle/>
        <a:p>
          <a:endParaRPr lang="en-US"/>
        </a:p>
      </dgm:t>
    </dgm:pt>
  </dgm:ptLst>
  <dgm:cxnLst>
    <dgm:cxn modelId="{454B9982-A327-4538-A137-089145BE87BE}" type="presOf" srcId="{450F2B56-4006-4E41-8EEF-EE87FD6EA007}" destId="{2BFD9AB4-C8DF-C340-8219-7CCC8012898D}" srcOrd="0" destOrd="3" presId="urn:microsoft.com/office/officeart/2005/8/layout/vList5"/>
    <dgm:cxn modelId="{8B36E082-8393-1940-9561-207451E8C495}" srcId="{DB8397A1-88C5-EC47-9E29-47DD4BBCB853}" destId="{843D5302-D72F-6F45-AAEC-005CA18C1A0E}" srcOrd="0" destOrd="0" parTransId="{28710BE1-5E61-8C4A-914A-E3F4E8073CA8}" sibTransId="{4BA15C86-78CB-B04B-8414-AE4C8CC0A64B}"/>
    <dgm:cxn modelId="{F01BBDD8-4404-4FCC-BC04-6AD60A3D9302}" type="presOf" srcId="{45104C72-AFB4-E248-B6E9-08D639D26FD5}" destId="{69FA761F-DD12-2E45-8EE9-912325CDD18B}" srcOrd="0" destOrd="0" presId="urn:microsoft.com/office/officeart/2005/8/layout/vList5"/>
    <dgm:cxn modelId="{798C76BD-6B95-2844-9841-12C347B8503C}" srcId="{45104C72-AFB4-E248-B6E9-08D639D26FD5}" destId="{450F2B56-4006-4E41-8EEF-EE87FD6EA007}" srcOrd="3" destOrd="0" parTransId="{E7492B81-E236-2344-BBA6-83D43AFCB497}" sibTransId="{8AFC37C0-2C1B-5845-83F1-A81751C6ADB4}"/>
    <dgm:cxn modelId="{E121FF99-D669-A64F-B0FE-A5AEB98735BE}" srcId="{45104C72-AFB4-E248-B6E9-08D639D26FD5}" destId="{BE13BE42-1DD7-484F-8BD0-CD382B4C5B73}" srcOrd="2" destOrd="0" parTransId="{04DD9817-D53C-694F-8AFE-38A466C2365C}" sibTransId="{9AE29A20-DA1D-FC48-B04D-D31B459A61A4}"/>
    <dgm:cxn modelId="{CD615BDD-B88D-4FD7-AFCB-B387041EFC77}" type="presOf" srcId="{04DBB7A9-EDAB-1044-955F-BC0405F389E0}" destId="{2BFD9AB4-C8DF-C340-8219-7CCC8012898D}" srcOrd="0" destOrd="1" presId="urn:microsoft.com/office/officeart/2005/8/layout/vList5"/>
    <dgm:cxn modelId="{E49A50C2-3F86-B147-81E4-70DD555DAA21}" srcId="{DB8397A1-88C5-EC47-9E29-47DD4BBCB853}" destId="{45104C72-AFB4-E248-B6E9-08D639D26FD5}" srcOrd="1" destOrd="0" parTransId="{CB37A6C1-CE51-A94D-B999-BF191BD5BF8D}" sibTransId="{EB4C0602-B582-CE4E-B202-4C0D5A310125}"/>
    <dgm:cxn modelId="{EE625AEF-4166-42C7-BA1A-CAF930F965C4}" type="presOf" srcId="{843D5302-D72F-6F45-AAEC-005CA18C1A0E}" destId="{751954F5-1571-4E28-BF35-67DC8927423A}" srcOrd="0" destOrd="0" presId="urn:microsoft.com/office/officeart/2005/8/layout/vList5"/>
    <dgm:cxn modelId="{E0BDD773-FA9C-4256-8D92-4474CF3A4516}" type="presOf" srcId="{DB8397A1-88C5-EC47-9E29-47DD4BBCB853}" destId="{1862061F-0D1C-BA43-950C-408BBBC028D8}" srcOrd="0" destOrd="0" presId="urn:microsoft.com/office/officeart/2005/8/layout/vList5"/>
    <dgm:cxn modelId="{6A46F67D-CB18-1B4D-B658-9183AA6CCC4B}" srcId="{45104C72-AFB4-E248-B6E9-08D639D26FD5}" destId="{C33E2FB6-52A8-6849-9EA6-CCC779F92B44}" srcOrd="0" destOrd="0" parTransId="{F82DAFDF-03E8-0944-9310-0432010BF251}" sibTransId="{5E3ACDD9-480B-9D44-86FD-759C44CAB143}"/>
    <dgm:cxn modelId="{C79E72CE-3763-45E8-A291-0F76528E71F6}" type="presOf" srcId="{C33E2FB6-52A8-6849-9EA6-CCC779F92B44}" destId="{2BFD9AB4-C8DF-C340-8219-7CCC8012898D}" srcOrd="0" destOrd="0" presId="urn:microsoft.com/office/officeart/2005/8/layout/vList5"/>
    <dgm:cxn modelId="{13444284-28D3-7842-A4BE-A83E0DAB5438}" srcId="{45104C72-AFB4-E248-B6E9-08D639D26FD5}" destId="{04DBB7A9-EDAB-1044-955F-BC0405F389E0}" srcOrd="1" destOrd="0" parTransId="{693084F7-E79D-8947-B3BD-DABA6B45AA8B}" sibTransId="{495F1D29-966D-644B-B331-08A33A6116C6}"/>
    <dgm:cxn modelId="{FA2F34F7-30D9-44CD-8BAD-D132F8B71A69}" type="presOf" srcId="{BE13BE42-1DD7-484F-8BD0-CD382B4C5B73}" destId="{2BFD9AB4-C8DF-C340-8219-7CCC8012898D}" srcOrd="0" destOrd="2" presId="urn:microsoft.com/office/officeart/2005/8/layout/vList5"/>
    <dgm:cxn modelId="{CDFD4215-7E1A-40B4-BED4-FC652A8190B6}" type="presParOf" srcId="{1862061F-0D1C-BA43-950C-408BBBC028D8}" destId="{A6200D96-CB07-4C47-8B77-141697E74CE5}" srcOrd="0" destOrd="0" presId="urn:microsoft.com/office/officeart/2005/8/layout/vList5"/>
    <dgm:cxn modelId="{283A40F2-56F4-47EC-AF83-656DF65EF41B}" type="presParOf" srcId="{A6200D96-CB07-4C47-8B77-141697E74CE5}" destId="{751954F5-1571-4E28-BF35-67DC8927423A}" srcOrd="0" destOrd="0" presId="urn:microsoft.com/office/officeart/2005/8/layout/vList5"/>
    <dgm:cxn modelId="{75D4CF56-B50C-48FC-A4DC-8E971CF19FA0}" type="presParOf" srcId="{1862061F-0D1C-BA43-950C-408BBBC028D8}" destId="{B66EF4A9-19AC-41BE-95E2-C875491B70A1}" srcOrd="1" destOrd="0" presId="urn:microsoft.com/office/officeart/2005/8/layout/vList5"/>
    <dgm:cxn modelId="{4E166CC5-CCC4-4E99-8094-5AAB62D21773}" type="presParOf" srcId="{1862061F-0D1C-BA43-950C-408BBBC028D8}" destId="{612FADD7-D2D8-EE41-9583-8C82AA3137C3}" srcOrd="2" destOrd="0" presId="urn:microsoft.com/office/officeart/2005/8/layout/vList5"/>
    <dgm:cxn modelId="{E25C44BD-FCF3-4802-B716-D3D0D823B681}" type="presParOf" srcId="{612FADD7-D2D8-EE41-9583-8C82AA3137C3}" destId="{69FA761F-DD12-2E45-8EE9-912325CDD18B}" srcOrd="0" destOrd="0" presId="urn:microsoft.com/office/officeart/2005/8/layout/vList5"/>
    <dgm:cxn modelId="{073EB8AF-018D-40AB-B5C7-36FC2D419F73}" type="presParOf" srcId="{612FADD7-D2D8-EE41-9583-8C82AA3137C3}" destId="{2BFD9AB4-C8DF-C340-8219-7CCC8012898D}" srcOrd="1" destOrd="0" presId="urn:microsoft.com/office/officeart/2005/8/layout/vList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B8397A1-88C5-EC47-9E29-47DD4BBCB853}" type="doc">
      <dgm:prSet loTypeId="urn:microsoft.com/office/officeart/2005/8/layout/vList5" loCatId="" qsTypeId="urn:microsoft.com/office/officeart/2005/8/quickstyle/simple4" qsCatId="simple" csTypeId="urn:microsoft.com/office/officeart/2005/8/colors/colorful4" csCatId="colorful" phldr="1"/>
      <dgm:spPr/>
      <dgm:t>
        <a:bodyPr/>
        <a:lstStyle/>
        <a:p>
          <a:endParaRPr lang="en-US"/>
        </a:p>
      </dgm:t>
    </dgm:pt>
    <dgm:pt modelId="{606E3633-4CB4-5846-9A04-B5401D09F859}">
      <dgm:prSet custT="1"/>
      <dgm:spPr/>
      <dgm:t>
        <a:bodyPr/>
        <a:lstStyle/>
        <a:p>
          <a:pPr rtl="0"/>
          <a:r>
            <a:rPr lang="en-US" sz="3200" b="1" dirty="0" smtClean="0"/>
            <a:t>Accounting Team</a:t>
          </a:r>
          <a:endParaRPr lang="en-US" sz="3200" b="1" dirty="0"/>
        </a:p>
      </dgm:t>
    </dgm:pt>
    <dgm:pt modelId="{886380D3-D32A-1B47-B3C7-CE801DE1FDB8}" type="parTrans" cxnId="{4D4C5F86-8EEB-0344-8D8B-5EC050ECDD3D}">
      <dgm:prSet/>
      <dgm:spPr/>
      <dgm:t>
        <a:bodyPr/>
        <a:lstStyle/>
        <a:p>
          <a:endParaRPr lang="en-US" sz="2000">
            <a:solidFill>
              <a:srgbClr val="000000"/>
            </a:solidFill>
          </a:endParaRPr>
        </a:p>
      </dgm:t>
    </dgm:pt>
    <dgm:pt modelId="{AC51AB12-5315-0444-933B-E54EF6D51889}" type="sibTrans" cxnId="{4D4C5F86-8EEB-0344-8D8B-5EC050ECDD3D}">
      <dgm:prSet/>
      <dgm:spPr/>
      <dgm:t>
        <a:bodyPr/>
        <a:lstStyle/>
        <a:p>
          <a:endParaRPr lang="en-US" sz="2000">
            <a:solidFill>
              <a:srgbClr val="000000"/>
            </a:solidFill>
          </a:endParaRPr>
        </a:p>
      </dgm:t>
    </dgm:pt>
    <dgm:pt modelId="{EC49BF45-07ED-854F-9E8E-AC2064EC2FC8}">
      <dgm:prSet custT="1"/>
      <dgm:spPr/>
      <dgm:t>
        <a:bodyPr/>
        <a:lstStyle/>
        <a:p>
          <a:pPr algn="just" rtl="0"/>
          <a:r>
            <a:rPr lang="en-US" sz="2400" dirty="0" smtClean="0"/>
            <a:t>One official and one accounting clerk per segment</a:t>
          </a:r>
          <a:endParaRPr lang="en-US" sz="2400" dirty="0"/>
        </a:p>
      </dgm:t>
    </dgm:pt>
    <dgm:pt modelId="{411E3F86-ACF5-3A4D-BF25-FC762CC3A0F0}" type="parTrans" cxnId="{1D58EF28-A752-164E-8C16-FE5FE23267AD}">
      <dgm:prSet/>
      <dgm:spPr/>
      <dgm:t>
        <a:bodyPr/>
        <a:lstStyle/>
        <a:p>
          <a:endParaRPr lang="en-US" sz="2000">
            <a:solidFill>
              <a:srgbClr val="000000"/>
            </a:solidFill>
          </a:endParaRPr>
        </a:p>
      </dgm:t>
    </dgm:pt>
    <dgm:pt modelId="{E89755DF-3848-CA44-BB25-40A4096B2CF4}" type="sibTrans" cxnId="{1D58EF28-A752-164E-8C16-FE5FE23267AD}">
      <dgm:prSet/>
      <dgm:spPr/>
      <dgm:t>
        <a:bodyPr/>
        <a:lstStyle/>
        <a:p>
          <a:endParaRPr lang="en-US" sz="2000">
            <a:solidFill>
              <a:srgbClr val="000000"/>
            </a:solidFill>
          </a:endParaRPr>
        </a:p>
      </dgm:t>
    </dgm:pt>
    <dgm:pt modelId="{DE88574A-ACD4-234E-A887-35769950DA4C}">
      <dgm:prSet custT="1"/>
      <dgm:spPr/>
      <dgm:t>
        <a:bodyPr/>
        <a:lstStyle/>
        <a:p>
          <a:pPr algn="just" rtl="0"/>
          <a:r>
            <a:rPr lang="en-US" sz="2400" dirty="0" smtClean="0"/>
            <a:t>Drafted from employees of </a:t>
          </a:r>
          <a:r>
            <a:rPr lang="en-US" sz="2400" b="1" dirty="0" smtClean="0"/>
            <a:t>accounts wing of Central/State Govt. depts. </a:t>
          </a:r>
          <a:endParaRPr lang="en-US" sz="2400" b="1" dirty="0"/>
        </a:p>
      </dgm:t>
    </dgm:pt>
    <dgm:pt modelId="{534C52FB-9DCE-DE45-9DD8-802531DD68FC}" type="parTrans" cxnId="{37CFA8FB-BFE2-4D42-BA44-CD09948F8AD7}">
      <dgm:prSet/>
      <dgm:spPr/>
      <dgm:t>
        <a:bodyPr/>
        <a:lstStyle/>
        <a:p>
          <a:endParaRPr lang="en-US"/>
        </a:p>
      </dgm:t>
    </dgm:pt>
    <dgm:pt modelId="{BC682434-C3DA-2C48-B8C8-850BD32C3B10}" type="sibTrans" cxnId="{37CFA8FB-BFE2-4D42-BA44-CD09948F8AD7}">
      <dgm:prSet/>
      <dgm:spPr/>
      <dgm:t>
        <a:bodyPr/>
        <a:lstStyle/>
        <a:p>
          <a:endParaRPr lang="en-US"/>
        </a:p>
      </dgm:t>
    </dgm:pt>
    <dgm:pt modelId="{BA086916-545D-7D48-B050-12E7E0601FEC}">
      <dgm:prSet custT="1"/>
      <dgm:spPr/>
      <dgm:t>
        <a:bodyPr/>
        <a:lstStyle/>
        <a:p>
          <a:pPr algn="just" rtl="0"/>
          <a:r>
            <a:rPr lang="en-US" sz="2400" dirty="0" smtClean="0"/>
            <a:t>Will enter expenditure incurred by the candidate on major expenses and corresponding notified rates against each item( major public meetings/rallies) in the </a:t>
          </a:r>
          <a:r>
            <a:rPr lang="en-US" sz="2400" dirty="0" smtClean="0">
              <a:hlinkClick xmlns:r="http://schemas.openxmlformats.org/officeDocument/2006/relationships" r:id="rId1" action="ppaction://hlinkfile"/>
            </a:rPr>
            <a:t>Shadow Observation Register</a:t>
          </a:r>
          <a:r>
            <a:rPr lang="en-US" sz="2400" dirty="0" smtClean="0"/>
            <a:t>, </a:t>
          </a:r>
          <a:r>
            <a:rPr lang="en-US" sz="2400" b="1" dirty="0" smtClean="0"/>
            <a:t>reported by various teams and calculate the total expenditure of the event observed for each candidate.</a:t>
          </a:r>
          <a:endParaRPr lang="en-US" sz="2400" dirty="0"/>
        </a:p>
      </dgm:t>
    </dgm:pt>
    <dgm:pt modelId="{B6C43E57-1998-8B4B-86FD-D7ED25C2D317}" type="parTrans" cxnId="{943DCC22-F1E4-F440-A018-7325821E4749}">
      <dgm:prSet/>
      <dgm:spPr/>
      <dgm:t>
        <a:bodyPr/>
        <a:lstStyle/>
        <a:p>
          <a:endParaRPr lang="en-US"/>
        </a:p>
      </dgm:t>
    </dgm:pt>
    <dgm:pt modelId="{15444681-8B9A-9A4E-ADF1-612E569A1FB5}" type="sibTrans" cxnId="{943DCC22-F1E4-F440-A018-7325821E4749}">
      <dgm:prSet/>
      <dgm:spPr/>
      <dgm:t>
        <a:bodyPr/>
        <a:lstStyle/>
        <a:p>
          <a:endParaRPr lang="en-US"/>
        </a:p>
      </dgm:t>
    </dgm:pt>
    <dgm:pt modelId="{EE80FA1B-D2B7-9242-B624-BA0E54A1A82A}">
      <dgm:prSet custT="1"/>
      <dgm:spPr/>
      <dgm:t>
        <a:bodyPr/>
        <a:lstStyle/>
        <a:p>
          <a:pPr algn="just" rtl="0"/>
          <a:r>
            <a:rPr lang="en-US" sz="2400" b="1" dirty="0" smtClean="0"/>
            <a:t>Work under Asst. EO, involved in preparation of </a:t>
          </a:r>
          <a:r>
            <a:rPr lang="en-US" sz="2400" b="1" u="sng" dirty="0" smtClean="0"/>
            <a:t>Shadow Observation Register</a:t>
          </a:r>
          <a:r>
            <a:rPr lang="en-US" sz="2400" b="1" dirty="0" smtClean="0"/>
            <a:t> and maintaining videos/ CD evidences carefully in </a:t>
          </a:r>
          <a:r>
            <a:rPr lang="en-US" sz="2400" b="1" u="sng" dirty="0" smtClean="0"/>
            <a:t>Evidence Folder</a:t>
          </a:r>
          <a:r>
            <a:rPr lang="en-US" sz="2400" b="1" dirty="0" smtClean="0"/>
            <a:t>. </a:t>
          </a:r>
          <a:r>
            <a:rPr lang="en-US" sz="2400" b="1" u="sng" dirty="0" smtClean="0"/>
            <a:t>To maintain proper back-up which can be called by Commission later</a:t>
          </a:r>
          <a:r>
            <a:rPr lang="en-US" sz="2400" b="1" dirty="0" smtClean="0"/>
            <a:t>.</a:t>
          </a:r>
          <a:endParaRPr lang="en-US" sz="2400" b="1" dirty="0"/>
        </a:p>
      </dgm:t>
    </dgm:pt>
    <dgm:pt modelId="{7F337C41-64FB-D045-9C1B-BA71210BE61D}" type="sibTrans" cxnId="{04750A3B-23DC-7245-A396-B5B1895F3136}">
      <dgm:prSet/>
      <dgm:spPr/>
      <dgm:t>
        <a:bodyPr/>
        <a:lstStyle/>
        <a:p>
          <a:endParaRPr lang="en-US"/>
        </a:p>
      </dgm:t>
    </dgm:pt>
    <dgm:pt modelId="{556BEC7A-2BB4-9445-AEE1-9F4E284B3C42}" type="parTrans" cxnId="{04750A3B-23DC-7245-A396-B5B1895F3136}">
      <dgm:prSet/>
      <dgm:spPr/>
      <dgm:t>
        <a:bodyPr/>
        <a:lstStyle/>
        <a:p>
          <a:endParaRPr lang="en-US"/>
        </a:p>
      </dgm:t>
    </dgm:pt>
    <dgm:pt modelId="{1862061F-0D1C-BA43-950C-408BBBC028D8}" type="pres">
      <dgm:prSet presAssocID="{DB8397A1-88C5-EC47-9E29-47DD4BBCB853}" presName="Name0" presStyleCnt="0">
        <dgm:presLayoutVars>
          <dgm:dir/>
          <dgm:animLvl val="lvl"/>
          <dgm:resizeHandles val="exact"/>
        </dgm:presLayoutVars>
      </dgm:prSet>
      <dgm:spPr/>
      <dgm:t>
        <a:bodyPr/>
        <a:lstStyle/>
        <a:p>
          <a:endParaRPr lang="en-US"/>
        </a:p>
      </dgm:t>
    </dgm:pt>
    <dgm:pt modelId="{25F55C40-3937-D144-9A85-7DDAF2D3D78F}" type="pres">
      <dgm:prSet presAssocID="{606E3633-4CB4-5846-9A04-B5401D09F859}" presName="linNode" presStyleCnt="0"/>
      <dgm:spPr/>
      <dgm:t>
        <a:bodyPr/>
        <a:lstStyle/>
        <a:p>
          <a:endParaRPr lang="en-US"/>
        </a:p>
      </dgm:t>
    </dgm:pt>
    <dgm:pt modelId="{4C8F3B40-9E99-604C-B106-DE634FF7DF57}" type="pres">
      <dgm:prSet presAssocID="{606E3633-4CB4-5846-9A04-B5401D09F859}" presName="parentText" presStyleLbl="node1" presStyleIdx="0" presStyleCnt="1" custScaleX="75296" custScaleY="100098" custLinFactNeighborX="-2037" custLinFactNeighborY="-29311">
        <dgm:presLayoutVars>
          <dgm:chMax val="1"/>
          <dgm:bulletEnabled val="1"/>
        </dgm:presLayoutVars>
      </dgm:prSet>
      <dgm:spPr/>
      <dgm:t>
        <a:bodyPr/>
        <a:lstStyle/>
        <a:p>
          <a:endParaRPr lang="en-US"/>
        </a:p>
      </dgm:t>
    </dgm:pt>
    <dgm:pt modelId="{333D3A64-BC2E-2949-8E15-256CC9DE4DAE}" type="pres">
      <dgm:prSet presAssocID="{606E3633-4CB4-5846-9A04-B5401D09F859}" presName="descendantText" presStyleLbl="alignAccFollowNode1" presStyleIdx="0" presStyleCnt="1" custScaleX="129243" custScaleY="116990">
        <dgm:presLayoutVars>
          <dgm:bulletEnabled val="1"/>
        </dgm:presLayoutVars>
      </dgm:prSet>
      <dgm:spPr/>
      <dgm:t>
        <a:bodyPr/>
        <a:lstStyle/>
        <a:p>
          <a:endParaRPr lang="en-US"/>
        </a:p>
      </dgm:t>
    </dgm:pt>
  </dgm:ptLst>
  <dgm:cxnLst>
    <dgm:cxn modelId="{A2E4B709-B51F-4655-A3FA-E8884B1FCB60}" type="presOf" srcId="{DE88574A-ACD4-234E-A887-35769950DA4C}" destId="{333D3A64-BC2E-2949-8E15-256CC9DE4DAE}" srcOrd="0" destOrd="1" presId="urn:microsoft.com/office/officeart/2005/8/layout/vList5"/>
    <dgm:cxn modelId="{1768785D-2036-470B-B0A7-95C0133F6F93}" type="presOf" srcId="{606E3633-4CB4-5846-9A04-B5401D09F859}" destId="{4C8F3B40-9E99-604C-B106-DE634FF7DF57}" srcOrd="0" destOrd="0" presId="urn:microsoft.com/office/officeart/2005/8/layout/vList5"/>
    <dgm:cxn modelId="{1D58EF28-A752-164E-8C16-FE5FE23267AD}" srcId="{606E3633-4CB4-5846-9A04-B5401D09F859}" destId="{EC49BF45-07ED-854F-9E8E-AC2064EC2FC8}" srcOrd="0" destOrd="0" parTransId="{411E3F86-ACF5-3A4D-BF25-FC762CC3A0F0}" sibTransId="{E89755DF-3848-CA44-BB25-40A4096B2CF4}"/>
    <dgm:cxn modelId="{37CFA8FB-BFE2-4D42-BA44-CD09948F8AD7}" srcId="{606E3633-4CB4-5846-9A04-B5401D09F859}" destId="{DE88574A-ACD4-234E-A887-35769950DA4C}" srcOrd="1" destOrd="0" parTransId="{534C52FB-9DCE-DE45-9DD8-802531DD68FC}" sibTransId="{BC682434-C3DA-2C48-B8C8-850BD32C3B10}"/>
    <dgm:cxn modelId="{4680E94E-69F8-460B-8B80-A6F9416FFD62}" type="presOf" srcId="{EC49BF45-07ED-854F-9E8E-AC2064EC2FC8}" destId="{333D3A64-BC2E-2949-8E15-256CC9DE4DAE}" srcOrd="0" destOrd="0" presId="urn:microsoft.com/office/officeart/2005/8/layout/vList5"/>
    <dgm:cxn modelId="{092C817E-D7A8-4233-9E9F-AA648384A6C1}" type="presOf" srcId="{BA086916-545D-7D48-B050-12E7E0601FEC}" destId="{333D3A64-BC2E-2949-8E15-256CC9DE4DAE}" srcOrd="0" destOrd="3" presId="urn:microsoft.com/office/officeart/2005/8/layout/vList5"/>
    <dgm:cxn modelId="{37BBFFEB-23D6-45FE-B316-E4A202791F1E}" type="presOf" srcId="{DB8397A1-88C5-EC47-9E29-47DD4BBCB853}" destId="{1862061F-0D1C-BA43-950C-408BBBC028D8}" srcOrd="0" destOrd="0" presId="urn:microsoft.com/office/officeart/2005/8/layout/vList5"/>
    <dgm:cxn modelId="{CA00EE01-8206-4C22-B0AB-9B82BCB80D0B}" type="presOf" srcId="{EE80FA1B-D2B7-9242-B624-BA0E54A1A82A}" destId="{333D3A64-BC2E-2949-8E15-256CC9DE4DAE}" srcOrd="0" destOrd="2" presId="urn:microsoft.com/office/officeart/2005/8/layout/vList5"/>
    <dgm:cxn modelId="{943DCC22-F1E4-F440-A018-7325821E4749}" srcId="{606E3633-4CB4-5846-9A04-B5401D09F859}" destId="{BA086916-545D-7D48-B050-12E7E0601FEC}" srcOrd="3" destOrd="0" parTransId="{B6C43E57-1998-8B4B-86FD-D7ED25C2D317}" sibTransId="{15444681-8B9A-9A4E-ADF1-612E569A1FB5}"/>
    <dgm:cxn modelId="{4D4C5F86-8EEB-0344-8D8B-5EC050ECDD3D}" srcId="{DB8397A1-88C5-EC47-9E29-47DD4BBCB853}" destId="{606E3633-4CB4-5846-9A04-B5401D09F859}" srcOrd="0" destOrd="0" parTransId="{886380D3-D32A-1B47-B3C7-CE801DE1FDB8}" sibTransId="{AC51AB12-5315-0444-933B-E54EF6D51889}"/>
    <dgm:cxn modelId="{04750A3B-23DC-7245-A396-B5B1895F3136}" srcId="{606E3633-4CB4-5846-9A04-B5401D09F859}" destId="{EE80FA1B-D2B7-9242-B624-BA0E54A1A82A}" srcOrd="2" destOrd="0" parTransId="{556BEC7A-2BB4-9445-AEE1-9F4E284B3C42}" sibTransId="{7F337C41-64FB-D045-9C1B-BA71210BE61D}"/>
    <dgm:cxn modelId="{25281A9E-4B0F-4310-9416-1C699CDE32BB}" type="presParOf" srcId="{1862061F-0D1C-BA43-950C-408BBBC028D8}" destId="{25F55C40-3937-D144-9A85-7DDAF2D3D78F}" srcOrd="0" destOrd="0" presId="urn:microsoft.com/office/officeart/2005/8/layout/vList5"/>
    <dgm:cxn modelId="{007F291D-DDB0-4A32-BB11-2976095E456B}" type="presParOf" srcId="{25F55C40-3937-D144-9A85-7DDAF2D3D78F}" destId="{4C8F3B40-9E99-604C-B106-DE634FF7DF57}" srcOrd="0" destOrd="0" presId="urn:microsoft.com/office/officeart/2005/8/layout/vList5"/>
    <dgm:cxn modelId="{9848AA99-B0E1-4032-8A1E-E56A8793AB30}" type="presParOf" srcId="{25F55C40-3937-D144-9A85-7DDAF2D3D78F}" destId="{333D3A64-BC2E-2949-8E15-256CC9DE4DA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1D8D1D-F45F-3243-A18E-0650B4DF2C2C}">
      <dsp:nvSpPr>
        <dsp:cNvPr id="0" name=""/>
        <dsp:cNvSpPr/>
      </dsp:nvSpPr>
      <dsp:spPr>
        <a:xfrm rot="5400000">
          <a:off x="2813537" y="-709144"/>
          <a:ext cx="5143504" cy="6561792"/>
        </a:xfrm>
        <a:prstGeom prst="round2SameRect">
          <a:avLst/>
        </a:prstGeom>
        <a:noFill/>
        <a:ln w="6350" cap="flat" cmpd="sng" algn="ctr">
          <a:solidFill>
            <a:schemeClr val="accent5">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1066800">
            <a:lnSpc>
              <a:spcPct val="90000"/>
            </a:lnSpc>
            <a:spcBef>
              <a:spcPct val="0"/>
            </a:spcBef>
            <a:spcAft>
              <a:spcPct val="15000"/>
            </a:spcAft>
            <a:buChar char="••"/>
          </a:pPr>
          <a:r>
            <a:rPr lang="en-US" sz="2400" b="0" kern="1200" dirty="0" smtClean="0">
              <a:solidFill>
                <a:srgbClr val="000000"/>
              </a:solidFill>
            </a:rPr>
            <a:t>The following acts amount to an electoral offence:</a:t>
          </a:r>
          <a:endParaRPr lang="en-US" sz="2400" b="0" kern="1200" dirty="0">
            <a:solidFill>
              <a:srgbClr val="000000"/>
            </a:solidFill>
          </a:endParaRPr>
        </a:p>
        <a:p>
          <a:pPr marL="228600" lvl="1" indent="-228600" algn="just" defTabSz="1066800">
            <a:lnSpc>
              <a:spcPct val="90000"/>
            </a:lnSpc>
            <a:spcBef>
              <a:spcPct val="0"/>
            </a:spcBef>
            <a:spcAft>
              <a:spcPct val="15000"/>
            </a:spcAft>
            <a:buChar char="••"/>
          </a:pPr>
          <a:r>
            <a:rPr lang="en-US" sz="2400" b="0" kern="1200" dirty="0" smtClean="0">
              <a:solidFill>
                <a:srgbClr val="000000"/>
              </a:solidFill>
            </a:rPr>
            <a:t>Election pamphlet/poster which does not bear the name &amp; addresses of the printer /publisher</a:t>
          </a:r>
          <a:endParaRPr lang="en-US" sz="2400" b="0" kern="1200" dirty="0">
            <a:solidFill>
              <a:srgbClr val="000000"/>
            </a:solidFill>
          </a:endParaRPr>
        </a:p>
        <a:p>
          <a:pPr marL="228600" lvl="1" indent="-228600" algn="just" defTabSz="1066800">
            <a:lnSpc>
              <a:spcPct val="90000"/>
            </a:lnSpc>
            <a:spcBef>
              <a:spcPct val="0"/>
            </a:spcBef>
            <a:spcAft>
              <a:spcPct val="15000"/>
            </a:spcAft>
            <a:buChar char="••"/>
          </a:pPr>
          <a:r>
            <a:rPr lang="en-US" sz="2400" b="0" kern="1200" dirty="0" smtClean="0">
              <a:solidFill>
                <a:srgbClr val="000000"/>
              </a:solidFill>
            </a:rPr>
            <a:t>Declaration as to the identity of the publisher is to be sent to the printer signed by publisher and attested by 2 persons personally known to him</a:t>
          </a:r>
          <a:endParaRPr lang="en-US" sz="2400" b="0" kern="1200" dirty="0">
            <a:solidFill>
              <a:srgbClr val="000000"/>
            </a:solidFill>
          </a:endParaRPr>
        </a:p>
        <a:p>
          <a:pPr marL="228600" lvl="1" indent="-228600" algn="just" defTabSz="1066800">
            <a:lnSpc>
              <a:spcPct val="90000"/>
            </a:lnSpc>
            <a:spcBef>
              <a:spcPct val="0"/>
            </a:spcBef>
            <a:spcAft>
              <a:spcPct val="15000"/>
            </a:spcAft>
            <a:buChar char="••"/>
          </a:pPr>
          <a:r>
            <a:rPr lang="en-US" sz="2400" b="0" kern="1200" dirty="0" smtClean="0">
              <a:solidFill>
                <a:srgbClr val="000000"/>
              </a:solidFill>
            </a:rPr>
            <a:t>Copy of the declaration and the document should be sent by the printer to the CEO/District Magistrate as per location</a:t>
          </a:r>
          <a:endParaRPr lang="en-US" sz="2400" b="0" kern="1200" dirty="0">
            <a:solidFill>
              <a:srgbClr val="000000"/>
            </a:solidFill>
          </a:endParaRPr>
        </a:p>
        <a:p>
          <a:pPr marL="228600" lvl="1" indent="-228600" algn="just" defTabSz="1066800">
            <a:lnSpc>
              <a:spcPct val="90000"/>
            </a:lnSpc>
            <a:spcBef>
              <a:spcPct val="0"/>
            </a:spcBef>
            <a:spcAft>
              <a:spcPct val="15000"/>
            </a:spcAft>
            <a:buChar char="••"/>
          </a:pPr>
          <a:r>
            <a:rPr lang="en-US" sz="2400" b="0" kern="1200" dirty="0" smtClean="0">
              <a:solidFill>
                <a:srgbClr val="000000"/>
              </a:solidFill>
            </a:rPr>
            <a:t>Imprisonment upto 6 months or fine  up to Rs. 2000  or both </a:t>
          </a:r>
          <a:endParaRPr lang="en-US" sz="2400" b="0" kern="1200" dirty="0">
            <a:solidFill>
              <a:srgbClr val="000000"/>
            </a:solidFill>
          </a:endParaRPr>
        </a:p>
      </dsp:txBody>
      <dsp:txXfrm rot="-5400000">
        <a:off x="2104394" y="251084"/>
        <a:ext cx="6310707" cy="4641334"/>
      </dsp:txXfrm>
    </dsp:sp>
    <dsp:sp modelId="{26DF4DBB-FB2C-DF4A-AE96-E46F2505541E}">
      <dsp:nvSpPr>
        <dsp:cNvPr id="0" name=""/>
        <dsp:cNvSpPr/>
      </dsp:nvSpPr>
      <dsp:spPr>
        <a:xfrm>
          <a:off x="695" y="678479"/>
          <a:ext cx="2152219" cy="3786552"/>
        </a:xfrm>
        <a:prstGeom prst="roundRect">
          <a:avLst/>
        </a:prstGeom>
        <a:no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1" kern="1200" dirty="0" smtClean="0">
              <a:solidFill>
                <a:srgbClr val="000000"/>
              </a:solidFill>
            </a:rPr>
            <a:t>Sec 127A: Restrictions on the printing of pamphlets, posters, etc.</a:t>
          </a:r>
        </a:p>
        <a:p>
          <a:pPr lvl="0" algn="ctr" defTabSz="977900">
            <a:lnSpc>
              <a:spcPct val="90000"/>
            </a:lnSpc>
            <a:spcBef>
              <a:spcPct val="0"/>
            </a:spcBef>
            <a:spcAft>
              <a:spcPct val="35000"/>
            </a:spcAft>
          </a:pPr>
          <a:r>
            <a:rPr lang="en-US" sz="2200" b="1" kern="1200" dirty="0" smtClean="0">
              <a:solidFill>
                <a:srgbClr val="000000"/>
              </a:solidFill>
            </a:rPr>
            <a:t> </a:t>
          </a:r>
          <a:endParaRPr lang="en-US" sz="2200" b="1" kern="1200" dirty="0">
            <a:solidFill>
              <a:srgbClr val="000000"/>
            </a:solidFill>
          </a:endParaRPr>
        </a:p>
      </dsp:txBody>
      <dsp:txXfrm>
        <a:off x="105758" y="783542"/>
        <a:ext cx="1942093" cy="35764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A1428B-B67C-E549-AD42-C924AFBDA8FB}">
      <dsp:nvSpPr>
        <dsp:cNvPr id="0" name=""/>
        <dsp:cNvSpPr/>
      </dsp:nvSpPr>
      <dsp:spPr>
        <a:xfrm>
          <a:off x="189" y="0"/>
          <a:ext cx="8564195" cy="113820"/>
        </a:xfrm>
        <a:prstGeom prst="roundRect">
          <a:avLst/>
        </a:prstGeom>
        <a:no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endParaRPr lang="en-US" sz="2000" b="1" kern="1200" dirty="0">
            <a:solidFill>
              <a:srgbClr val="000000"/>
            </a:solidFill>
          </a:endParaRPr>
        </a:p>
      </dsp:txBody>
      <dsp:txXfrm>
        <a:off x="5745" y="5556"/>
        <a:ext cx="8553083" cy="102708"/>
      </dsp:txXfrm>
    </dsp:sp>
    <dsp:sp modelId="{E6F00419-7E9C-7040-8A35-AB30AA9D8242}">
      <dsp:nvSpPr>
        <dsp:cNvPr id="0" name=""/>
        <dsp:cNvSpPr/>
      </dsp:nvSpPr>
      <dsp:spPr>
        <a:xfrm rot="5400000">
          <a:off x="4005888" y="-1828157"/>
          <a:ext cx="2599372" cy="6355647"/>
        </a:xfrm>
        <a:prstGeom prst="round2SameRect">
          <a:avLst/>
        </a:prstGeom>
        <a:no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0">
            <a:lnSpc>
              <a:spcPct val="90000"/>
            </a:lnSpc>
            <a:spcBef>
              <a:spcPct val="0"/>
            </a:spcBef>
            <a:spcAft>
              <a:spcPct val="15000"/>
            </a:spcAft>
            <a:buChar char="••"/>
          </a:pPr>
          <a:r>
            <a:rPr lang="en-US" sz="2000" kern="1200" dirty="0" smtClean="0">
              <a:solidFill>
                <a:srgbClr val="000000"/>
              </a:solidFill>
            </a:rPr>
            <a:t> Any person </a:t>
          </a:r>
          <a:r>
            <a:rPr lang="en-US" sz="2000" b="1" kern="1200" dirty="0" smtClean="0">
              <a:solidFill>
                <a:srgbClr val="000000"/>
              </a:solidFill>
            </a:rPr>
            <a:t>giving</a:t>
          </a:r>
          <a:r>
            <a:rPr lang="en-US" sz="2000" kern="1200" dirty="0" smtClean="0">
              <a:solidFill>
                <a:srgbClr val="000000"/>
              </a:solidFill>
            </a:rPr>
            <a:t> or </a:t>
          </a:r>
          <a:r>
            <a:rPr lang="en-US" sz="2000" b="1" kern="1200" dirty="0" smtClean="0">
              <a:solidFill>
                <a:srgbClr val="000000"/>
              </a:solidFill>
            </a:rPr>
            <a:t>accepting</a:t>
          </a:r>
          <a:r>
            <a:rPr lang="en-US" sz="2000" kern="1200" dirty="0" smtClean="0">
              <a:solidFill>
                <a:srgbClr val="000000"/>
              </a:solidFill>
            </a:rPr>
            <a:t> gratification to induce a person to exercise his electoral right would commit the offence of bribery. </a:t>
          </a:r>
          <a:endParaRPr lang="en-US" sz="2000" kern="1200" dirty="0">
            <a:solidFill>
              <a:srgbClr val="000000"/>
            </a:solidFill>
          </a:endParaRPr>
        </a:p>
        <a:p>
          <a:pPr marL="228600" lvl="1" indent="-228600" algn="just" defTabSz="889000" rtl="0">
            <a:lnSpc>
              <a:spcPct val="90000"/>
            </a:lnSpc>
            <a:spcBef>
              <a:spcPct val="0"/>
            </a:spcBef>
            <a:spcAft>
              <a:spcPct val="15000"/>
            </a:spcAft>
            <a:buChar char="••"/>
          </a:pPr>
          <a:r>
            <a:rPr lang="en-US" sz="2000" kern="1200" dirty="0" smtClean="0">
              <a:solidFill>
                <a:srgbClr val="000000"/>
              </a:solidFill>
            </a:rPr>
            <a:t>Gratification – Offering gratification, </a:t>
          </a:r>
          <a:r>
            <a:rPr lang="en-US" sz="2000" b="1" kern="1200" dirty="0" smtClean="0">
              <a:solidFill>
                <a:srgbClr val="000000"/>
              </a:solidFill>
            </a:rPr>
            <a:t>agreeing</a:t>
          </a:r>
          <a:r>
            <a:rPr lang="en-US" sz="2000" kern="1200" dirty="0" smtClean="0">
              <a:solidFill>
                <a:srgbClr val="000000"/>
              </a:solidFill>
            </a:rPr>
            <a:t> to give gratification, </a:t>
          </a:r>
          <a:r>
            <a:rPr lang="en-US" sz="2000" b="1" kern="1200" dirty="0" smtClean="0">
              <a:solidFill>
                <a:srgbClr val="000000"/>
              </a:solidFill>
            </a:rPr>
            <a:t>attempting</a:t>
          </a:r>
          <a:r>
            <a:rPr lang="en-US" sz="2000" kern="1200" dirty="0" smtClean="0">
              <a:solidFill>
                <a:srgbClr val="000000"/>
              </a:solidFill>
            </a:rPr>
            <a:t> to procure gratification for doing an act against one’s will shall be deemed as giving gratification.</a:t>
          </a:r>
          <a:endParaRPr lang="en-US" sz="2000" kern="1200" dirty="0">
            <a:solidFill>
              <a:srgbClr val="000000"/>
            </a:solidFill>
          </a:endParaRPr>
        </a:p>
      </dsp:txBody>
      <dsp:txXfrm rot="-5400000">
        <a:off x="2127751" y="176871"/>
        <a:ext cx="6228756" cy="2345590"/>
      </dsp:txXfrm>
    </dsp:sp>
    <dsp:sp modelId="{846F701A-758C-334D-9DE8-BAF1851430B2}">
      <dsp:nvSpPr>
        <dsp:cNvPr id="0" name=""/>
        <dsp:cNvSpPr/>
      </dsp:nvSpPr>
      <dsp:spPr>
        <a:xfrm>
          <a:off x="0" y="277267"/>
          <a:ext cx="2216533" cy="1075070"/>
        </a:xfrm>
        <a:prstGeom prst="roundRect">
          <a:avLst/>
        </a:prstGeom>
        <a:no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rtl="0">
            <a:lnSpc>
              <a:spcPct val="90000"/>
            </a:lnSpc>
            <a:spcBef>
              <a:spcPct val="0"/>
            </a:spcBef>
            <a:spcAft>
              <a:spcPct val="35000"/>
            </a:spcAft>
          </a:pPr>
          <a:r>
            <a:rPr lang="en-US" sz="2000" b="1" u="none" kern="1200" dirty="0" smtClean="0">
              <a:solidFill>
                <a:srgbClr val="000000"/>
              </a:solidFill>
            </a:rPr>
            <a:t>171 B – Bribery</a:t>
          </a:r>
          <a:endParaRPr lang="en-US" sz="2000" u="none" kern="1200" dirty="0">
            <a:solidFill>
              <a:srgbClr val="000000"/>
            </a:solidFill>
          </a:endParaRPr>
        </a:p>
      </dsp:txBody>
      <dsp:txXfrm>
        <a:off x="52481" y="329748"/>
        <a:ext cx="2111571" cy="970108"/>
      </dsp:txXfrm>
    </dsp:sp>
    <dsp:sp modelId="{5FEF5DB3-0D47-1942-85EE-9B8E4D92390E}">
      <dsp:nvSpPr>
        <dsp:cNvPr id="0" name=""/>
        <dsp:cNvSpPr/>
      </dsp:nvSpPr>
      <dsp:spPr>
        <a:xfrm rot="5400000">
          <a:off x="5015385" y="539201"/>
          <a:ext cx="1292557" cy="5818266"/>
        </a:xfrm>
        <a:prstGeom prst="round2SameRect">
          <a:avLst/>
        </a:prstGeom>
        <a:no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0">
            <a:lnSpc>
              <a:spcPct val="90000"/>
            </a:lnSpc>
            <a:spcBef>
              <a:spcPct val="0"/>
            </a:spcBef>
            <a:spcAft>
              <a:spcPct val="15000"/>
            </a:spcAft>
            <a:buChar char="••"/>
          </a:pPr>
          <a:r>
            <a:rPr lang="en-US" sz="2000" b="1" kern="1200" dirty="0" smtClean="0">
              <a:solidFill>
                <a:srgbClr val="000000"/>
              </a:solidFill>
            </a:rPr>
            <a:t>one year imprisonment or fine or with both</a:t>
          </a:r>
          <a:r>
            <a:rPr lang="en-US" sz="2000" kern="1200" dirty="0" smtClean="0">
              <a:solidFill>
                <a:srgbClr val="000000"/>
              </a:solidFill>
            </a:rPr>
            <a:t>. </a:t>
          </a:r>
          <a:endParaRPr lang="en-US" sz="2000" kern="1200" dirty="0">
            <a:solidFill>
              <a:srgbClr val="000000"/>
            </a:solidFill>
          </a:endParaRPr>
        </a:p>
        <a:p>
          <a:pPr marL="228600" lvl="1" indent="-228600" algn="just" defTabSz="889000" rtl="0">
            <a:lnSpc>
              <a:spcPct val="90000"/>
            </a:lnSpc>
            <a:spcBef>
              <a:spcPct val="0"/>
            </a:spcBef>
            <a:spcAft>
              <a:spcPct val="15000"/>
            </a:spcAft>
            <a:buChar char="••"/>
          </a:pPr>
          <a:r>
            <a:rPr lang="en-US" sz="2000" kern="1200" dirty="0" smtClean="0">
              <a:solidFill>
                <a:srgbClr val="000000"/>
              </a:solidFill>
            </a:rPr>
            <a:t>Bribery by treating (food, drink, entertainment, or provision) shall be punished with fine only</a:t>
          </a:r>
          <a:endParaRPr lang="en-US" sz="2000" kern="1200" dirty="0">
            <a:solidFill>
              <a:srgbClr val="000000"/>
            </a:solidFill>
          </a:endParaRPr>
        </a:p>
      </dsp:txBody>
      <dsp:txXfrm rot="-5400000">
        <a:off x="2752531" y="2865153"/>
        <a:ext cx="5755169" cy="1166363"/>
      </dsp:txXfrm>
    </dsp:sp>
    <dsp:sp modelId="{6B51E687-6040-3643-BF66-0D29E8E92400}">
      <dsp:nvSpPr>
        <dsp:cNvPr id="0" name=""/>
        <dsp:cNvSpPr/>
      </dsp:nvSpPr>
      <dsp:spPr>
        <a:xfrm>
          <a:off x="40827" y="2937247"/>
          <a:ext cx="2752341" cy="974163"/>
        </a:xfrm>
        <a:prstGeom prst="roundRect">
          <a:avLst/>
        </a:prstGeom>
        <a:solidFill>
          <a:schemeClr val="bg1"/>
        </a:solid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rtl="0">
            <a:lnSpc>
              <a:spcPct val="90000"/>
            </a:lnSpc>
            <a:spcBef>
              <a:spcPct val="0"/>
            </a:spcBef>
            <a:spcAft>
              <a:spcPct val="35000"/>
            </a:spcAft>
          </a:pPr>
          <a:r>
            <a:rPr lang="en-US" sz="2000" b="1" u="none" kern="1200" dirty="0" smtClean="0">
              <a:solidFill>
                <a:srgbClr val="000000"/>
              </a:solidFill>
            </a:rPr>
            <a:t>171 E –Punishment for bribery</a:t>
          </a:r>
          <a:endParaRPr lang="en-US" sz="2000" u="none" kern="1200" dirty="0">
            <a:solidFill>
              <a:srgbClr val="000000"/>
            </a:solidFill>
          </a:endParaRPr>
        </a:p>
      </dsp:txBody>
      <dsp:txXfrm>
        <a:off x="88382" y="2984802"/>
        <a:ext cx="2657231" cy="879053"/>
      </dsp:txXfrm>
    </dsp:sp>
    <dsp:sp modelId="{87996792-D9A5-3948-AF4A-E3057170804B}">
      <dsp:nvSpPr>
        <dsp:cNvPr id="0" name=""/>
        <dsp:cNvSpPr/>
      </dsp:nvSpPr>
      <dsp:spPr>
        <a:xfrm rot="5400000">
          <a:off x="5187160" y="1590350"/>
          <a:ext cx="817078" cy="5951172"/>
        </a:xfrm>
        <a:prstGeom prst="round2SameRect">
          <a:avLst/>
        </a:prstGeom>
        <a:no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0">
            <a:lnSpc>
              <a:spcPct val="90000"/>
            </a:lnSpc>
            <a:spcBef>
              <a:spcPct val="0"/>
            </a:spcBef>
            <a:spcAft>
              <a:spcPct val="15000"/>
            </a:spcAft>
            <a:buChar char="••"/>
          </a:pPr>
          <a:r>
            <a:rPr lang="en-US" sz="2000" kern="1200" dirty="0" smtClean="0">
              <a:solidFill>
                <a:srgbClr val="000000"/>
              </a:solidFill>
            </a:rPr>
            <a:t>Any Act which voluntarily interferes or attempts to interfere with the free exercise of any electoral right.  </a:t>
          </a:r>
          <a:endParaRPr lang="en-US" sz="2000" kern="1200" dirty="0">
            <a:solidFill>
              <a:srgbClr val="000000"/>
            </a:solidFill>
          </a:endParaRPr>
        </a:p>
      </dsp:txBody>
      <dsp:txXfrm rot="-5400000">
        <a:off x="2620113" y="4197283"/>
        <a:ext cx="5911286" cy="737306"/>
      </dsp:txXfrm>
    </dsp:sp>
    <dsp:sp modelId="{AD20394B-522F-DE49-A944-9FA073532698}">
      <dsp:nvSpPr>
        <dsp:cNvPr id="0" name=""/>
        <dsp:cNvSpPr/>
      </dsp:nvSpPr>
      <dsp:spPr>
        <a:xfrm>
          <a:off x="189" y="4138597"/>
          <a:ext cx="2619924" cy="854677"/>
        </a:xfrm>
        <a:prstGeom prst="roundRect">
          <a:avLst/>
        </a:prstGeom>
        <a:no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rtl="0">
            <a:lnSpc>
              <a:spcPct val="90000"/>
            </a:lnSpc>
            <a:spcBef>
              <a:spcPct val="0"/>
            </a:spcBef>
            <a:spcAft>
              <a:spcPct val="35000"/>
            </a:spcAft>
          </a:pPr>
          <a:r>
            <a:rPr lang="en-US" sz="2000" b="1" u="none" kern="1200" dirty="0" smtClean="0">
              <a:solidFill>
                <a:srgbClr val="000000"/>
              </a:solidFill>
            </a:rPr>
            <a:t>171 C – Undue influence at elections</a:t>
          </a:r>
          <a:endParaRPr lang="en-US" sz="2000" u="none" kern="1200" dirty="0">
            <a:solidFill>
              <a:srgbClr val="000000"/>
            </a:solidFill>
          </a:endParaRPr>
        </a:p>
      </dsp:txBody>
      <dsp:txXfrm>
        <a:off x="41911" y="4180319"/>
        <a:ext cx="2536480" cy="771233"/>
      </dsp:txXfrm>
    </dsp:sp>
    <dsp:sp modelId="{DF9FAE09-8DC1-0848-BE9A-A3B74E334CCC}">
      <dsp:nvSpPr>
        <dsp:cNvPr id="0" name=""/>
        <dsp:cNvSpPr/>
      </dsp:nvSpPr>
      <dsp:spPr>
        <a:xfrm rot="5400000">
          <a:off x="5194264" y="2417367"/>
          <a:ext cx="754650" cy="5994433"/>
        </a:xfrm>
        <a:prstGeom prst="round2SameRect">
          <a:avLst/>
        </a:prstGeom>
        <a:no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0">
            <a:lnSpc>
              <a:spcPct val="90000"/>
            </a:lnSpc>
            <a:spcBef>
              <a:spcPct val="0"/>
            </a:spcBef>
            <a:spcAft>
              <a:spcPct val="15000"/>
            </a:spcAft>
            <a:buChar char="••"/>
          </a:pPr>
          <a:r>
            <a:rPr lang="en-US" sz="2000" kern="1200" dirty="0" smtClean="0">
              <a:solidFill>
                <a:srgbClr val="000000"/>
              </a:solidFill>
            </a:rPr>
            <a:t>one year imprisonment or fine or both.</a:t>
          </a:r>
          <a:endParaRPr lang="en-US" sz="2000" kern="1200" dirty="0">
            <a:solidFill>
              <a:srgbClr val="000000"/>
            </a:solidFill>
          </a:endParaRPr>
        </a:p>
      </dsp:txBody>
      <dsp:txXfrm rot="-5400000">
        <a:off x="2574373" y="5074098"/>
        <a:ext cx="5957594" cy="680972"/>
      </dsp:txXfrm>
    </dsp:sp>
    <dsp:sp modelId="{00A1D93D-8E25-1B4A-9428-9A62BB2AD8A7}">
      <dsp:nvSpPr>
        <dsp:cNvPr id="0" name=""/>
        <dsp:cNvSpPr/>
      </dsp:nvSpPr>
      <dsp:spPr>
        <a:xfrm>
          <a:off x="189" y="5049507"/>
          <a:ext cx="2574183" cy="730151"/>
        </a:xfrm>
        <a:prstGeom prst="roundRect">
          <a:avLst/>
        </a:prstGeom>
        <a:no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u="none" kern="1200" dirty="0" smtClean="0">
              <a:solidFill>
                <a:srgbClr val="000000"/>
              </a:solidFill>
            </a:rPr>
            <a:t>171 F – </a:t>
          </a:r>
          <a:r>
            <a:rPr lang="en-US" sz="1600" b="1" u="none" kern="1200" dirty="0" smtClean="0">
              <a:solidFill>
                <a:srgbClr val="000000"/>
              </a:solidFill>
            </a:rPr>
            <a:t>Punishment for undue influence at elections</a:t>
          </a:r>
          <a:endParaRPr lang="en-US" sz="1600" u="none" kern="1200" dirty="0">
            <a:solidFill>
              <a:srgbClr val="000000"/>
            </a:solidFill>
          </a:endParaRPr>
        </a:p>
      </dsp:txBody>
      <dsp:txXfrm>
        <a:off x="35832" y="5085150"/>
        <a:ext cx="2502897" cy="6588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A1428B-B67C-E549-AD42-C924AFBDA8FB}">
      <dsp:nvSpPr>
        <dsp:cNvPr id="0" name=""/>
        <dsp:cNvSpPr/>
      </dsp:nvSpPr>
      <dsp:spPr>
        <a:xfrm>
          <a:off x="515" y="0"/>
          <a:ext cx="8704466" cy="14644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endParaRPr lang="en-US" sz="2000" b="1" kern="1200" dirty="0">
            <a:solidFill>
              <a:srgbClr val="000000"/>
            </a:solidFill>
            <a:latin typeface="+mn-lt"/>
          </a:endParaRPr>
        </a:p>
      </dsp:txBody>
      <dsp:txXfrm>
        <a:off x="7664" y="7149"/>
        <a:ext cx="8690168" cy="132142"/>
      </dsp:txXfrm>
    </dsp:sp>
    <dsp:sp modelId="{C75EC193-69F9-7F4A-BE44-96D37830A2BF}">
      <dsp:nvSpPr>
        <dsp:cNvPr id="0" name=""/>
        <dsp:cNvSpPr/>
      </dsp:nvSpPr>
      <dsp:spPr>
        <a:xfrm rot="5400000">
          <a:off x="4423765" y="-1702377"/>
          <a:ext cx="2315335" cy="6259142"/>
        </a:xfrm>
        <a:prstGeom prst="round2SameRect">
          <a:avLst/>
        </a:prstGeom>
        <a:no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1066800">
            <a:lnSpc>
              <a:spcPct val="90000"/>
            </a:lnSpc>
            <a:spcBef>
              <a:spcPct val="0"/>
            </a:spcBef>
            <a:spcAft>
              <a:spcPct val="15000"/>
            </a:spcAft>
            <a:buChar char="••"/>
          </a:pPr>
          <a:r>
            <a:rPr lang="en-US" sz="2400" kern="1200" dirty="0" smtClean="0">
              <a:solidFill>
                <a:srgbClr val="000000"/>
              </a:solidFill>
              <a:latin typeface="+mn-lt"/>
            </a:rPr>
            <a:t>Expenditure done by any person/ organization for a candidate without his written permission would be considered illegal whether the expenditure is in relation to a public meeting, advertisements, publication or in any other way. </a:t>
          </a:r>
          <a:endParaRPr lang="en-US" sz="2400" kern="1200" dirty="0">
            <a:solidFill>
              <a:srgbClr val="000000"/>
            </a:solidFill>
            <a:latin typeface="+mn-lt"/>
          </a:endParaRPr>
        </a:p>
      </dsp:txBody>
      <dsp:txXfrm rot="-5400000">
        <a:off x="2451862" y="382551"/>
        <a:ext cx="6146117" cy="2089285"/>
      </dsp:txXfrm>
    </dsp:sp>
    <dsp:sp modelId="{AFDCDD05-7339-9F46-9777-96568FF2F3E8}">
      <dsp:nvSpPr>
        <dsp:cNvPr id="0" name=""/>
        <dsp:cNvSpPr/>
      </dsp:nvSpPr>
      <dsp:spPr>
        <a:xfrm>
          <a:off x="0" y="468467"/>
          <a:ext cx="2451345" cy="1697706"/>
        </a:xfrm>
        <a:prstGeom prst="roundRect">
          <a:avLst/>
        </a:prstGeom>
        <a:no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u="none" kern="1200" dirty="0" smtClean="0">
              <a:solidFill>
                <a:srgbClr val="000000"/>
              </a:solidFill>
              <a:latin typeface="+mn-lt"/>
            </a:rPr>
            <a:t>171 H – Illegal payments in connection with an </a:t>
          </a:r>
          <a:br>
            <a:rPr lang="en-US" sz="2000" b="1" u="none" kern="1200" dirty="0" smtClean="0">
              <a:solidFill>
                <a:srgbClr val="000000"/>
              </a:solidFill>
              <a:latin typeface="+mn-lt"/>
            </a:rPr>
          </a:br>
          <a:r>
            <a:rPr lang="en-US" sz="2000" b="1" u="none" kern="1200" dirty="0" smtClean="0">
              <a:solidFill>
                <a:srgbClr val="000000"/>
              </a:solidFill>
              <a:latin typeface="+mn-lt"/>
            </a:rPr>
            <a:t>election</a:t>
          </a:r>
          <a:endParaRPr lang="en-US" sz="2000" u="none" kern="1200" dirty="0">
            <a:solidFill>
              <a:srgbClr val="000000"/>
            </a:solidFill>
            <a:latin typeface="+mn-lt"/>
          </a:endParaRPr>
        </a:p>
      </dsp:txBody>
      <dsp:txXfrm>
        <a:off x="82875" y="551342"/>
        <a:ext cx="2285595" cy="1531956"/>
      </dsp:txXfrm>
    </dsp:sp>
    <dsp:sp modelId="{1A9F8CE9-3165-3F43-BC81-DACBCC4CD613}">
      <dsp:nvSpPr>
        <dsp:cNvPr id="0" name=""/>
        <dsp:cNvSpPr/>
      </dsp:nvSpPr>
      <dsp:spPr>
        <a:xfrm rot="5400000">
          <a:off x="4753777" y="386284"/>
          <a:ext cx="1637962" cy="6279387"/>
        </a:xfrm>
        <a:prstGeom prst="round2SameRect">
          <a:avLst/>
        </a:prstGeom>
        <a:no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1066800">
            <a:lnSpc>
              <a:spcPct val="90000"/>
            </a:lnSpc>
            <a:spcBef>
              <a:spcPct val="0"/>
            </a:spcBef>
            <a:spcAft>
              <a:spcPct val="15000"/>
            </a:spcAft>
            <a:buChar char="••"/>
          </a:pPr>
          <a:r>
            <a:rPr lang="en-US" sz="2400" kern="1200" dirty="0" smtClean="0">
              <a:solidFill>
                <a:srgbClr val="000000"/>
              </a:solidFill>
              <a:latin typeface="+mn-lt"/>
            </a:rPr>
            <a:t>If the candidate/his election agent does not maintain an account of his election expenditure in the manner specified by ECI</a:t>
          </a:r>
          <a:endParaRPr lang="en-US" sz="2400" kern="1200" dirty="0">
            <a:solidFill>
              <a:srgbClr val="000000"/>
            </a:solidFill>
            <a:latin typeface="+mn-lt"/>
          </a:endParaRPr>
        </a:p>
      </dsp:txBody>
      <dsp:txXfrm rot="-5400000">
        <a:off x="2433065" y="2786956"/>
        <a:ext cx="6199428" cy="1478044"/>
      </dsp:txXfrm>
    </dsp:sp>
    <dsp:sp modelId="{8E37E151-0974-DE47-B6C4-258DA51107EE}">
      <dsp:nvSpPr>
        <dsp:cNvPr id="0" name=""/>
        <dsp:cNvSpPr/>
      </dsp:nvSpPr>
      <dsp:spPr>
        <a:xfrm>
          <a:off x="515" y="2722192"/>
          <a:ext cx="2432548" cy="1607570"/>
        </a:xfrm>
        <a:prstGeom prst="roundRect">
          <a:avLst/>
        </a:prstGeom>
        <a:no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u="none" kern="1200" dirty="0" smtClean="0">
              <a:solidFill>
                <a:srgbClr val="000000"/>
              </a:solidFill>
              <a:latin typeface="+mn-lt"/>
            </a:rPr>
            <a:t>171 I – Failure to keep election accounts </a:t>
          </a:r>
          <a:endParaRPr lang="en-US" sz="2000" u="none" kern="1200" dirty="0">
            <a:solidFill>
              <a:srgbClr val="000000"/>
            </a:solidFill>
            <a:latin typeface="+mn-lt"/>
          </a:endParaRPr>
        </a:p>
      </dsp:txBody>
      <dsp:txXfrm>
        <a:off x="78990" y="2800667"/>
        <a:ext cx="2275598" cy="1450620"/>
      </dsp:txXfrm>
    </dsp:sp>
    <dsp:sp modelId="{094DC736-9A90-CD4D-BFFC-B03C85B72422}">
      <dsp:nvSpPr>
        <dsp:cNvPr id="0" name=""/>
        <dsp:cNvSpPr/>
      </dsp:nvSpPr>
      <dsp:spPr>
        <a:xfrm rot="5400000">
          <a:off x="5259773" y="2193154"/>
          <a:ext cx="1178303" cy="5728086"/>
        </a:xfrm>
        <a:prstGeom prst="round2SameRect">
          <a:avLst/>
        </a:prstGeom>
        <a:no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b="0" kern="1200" dirty="0" smtClean="0">
              <a:solidFill>
                <a:srgbClr val="000000"/>
              </a:solidFill>
              <a:latin typeface="+mn-lt"/>
            </a:rPr>
            <a:t>A fine up to rupees 500.</a:t>
          </a:r>
          <a:endParaRPr lang="en-US" sz="2400" kern="1200" dirty="0">
            <a:solidFill>
              <a:srgbClr val="000000"/>
            </a:solidFill>
            <a:latin typeface="+mn-lt"/>
          </a:endParaRPr>
        </a:p>
      </dsp:txBody>
      <dsp:txXfrm rot="-5400000">
        <a:off x="2984882" y="4525565"/>
        <a:ext cx="5670566" cy="1063263"/>
      </dsp:txXfrm>
    </dsp:sp>
    <dsp:sp modelId="{84DE5472-BACE-8845-A884-DB91A71170EC}">
      <dsp:nvSpPr>
        <dsp:cNvPr id="0" name=""/>
        <dsp:cNvSpPr/>
      </dsp:nvSpPr>
      <dsp:spPr>
        <a:xfrm>
          <a:off x="515" y="4481770"/>
          <a:ext cx="2433929" cy="1148951"/>
        </a:xfrm>
        <a:prstGeom prst="roundRect">
          <a:avLst/>
        </a:prstGeom>
        <a:noFill/>
        <a:ln>
          <a:solidFill>
            <a:schemeClr val="accent3">
              <a:tint val="40000"/>
              <a:hueOff val="0"/>
              <a:satOff val="0"/>
              <a:lumOff val="0"/>
            </a:schemeClr>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u="none" kern="1200" dirty="0" smtClean="0">
              <a:solidFill>
                <a:srgbClr val="000000"/>
              </a:solidFill>
              <a:latin typeface="+mn-lt"/>
            </a:rPr>
            <a:t>Punishment for not maintaining accounts</a:t>
          </a:r>
          <a:endParaRPr lang="en-US" sz="2000" b="1" u="none" kern="1200" dirty="0">
            <a:solidFill>
              <a:srgbClr val="000000"/>
            </a:solidFill>
            <a:latin typeface="+mn-lt"/>
          </a:endParaRPr>
        </a:p>
      </dsp:txBody>
      <dsp:txXfrm>
        <a:off x="56602" y="4537857"/>
        <a:ext cx="2321755" cy="10367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A4F5B9-393D-4959-8F33-84E253DD2457}" type="datetimeFigureOut">
              <a:rPr lang="en-IN" smtClean="0"/>
              <a:t>24-01-2019</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C5D8AD-D305-481A-B5ED-4BB46B317FAA}" type="slidenum">
              <a:rPr lang="en-IN" smtClean="0"/>
              <a:t>‹#›</a:t>
            </a:fld>
            <a:endParaRPr lang="en-IN"/>
          </a:p>
        </p:txBody>
      </p:sp>
    </p:spTree>
    <p:extLst>
      <p:ext uri="{BB962C8B-B14F-4D97-AF65-F5344CB8AC3E}">
        <p14:creationId xmlns:p14="http://schemas.microsoft.com/office/powerpoint/2010/main" val="2201351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smtClean="0"/>
          </a:p>
        </p:txBody>
      </p:sp>
    </p:spTree>
    <p:extLst>
      <p:ext uri="{BB962C8B-B14F-4D97-AF65-F5344CB8AC3E}">
        <p14:creationId xmlns:p14="http://schemas.microsoft.com/office/powerpoint/2010/main" val="2802370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84193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extLst>
      <p:ext uri="{BB962C8B-B14F-4D97-AF65-F5344CB8AC3E}">
        <p14:creationId xmlns:p14="http://schemas.microsoft.com/office/powerpoint/2010/main" val="119671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70E3C15-36BC-41E3-A4D8-846DD8396D58}" type="datetimeFigureOut">
              <a:rPr lang="en-IN" smtClean="0"/>
              <a:t>24-01-2019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10B567-5BD7-40B0-8247-0B14189513FC}" type="slidenum">
              <a:rPr lang="en-IN" smtClean="0"/>
              <a:t>‹#›</a:t>
            </a:fld>
            <a:endParaRPr lang="en-IN"/>
          </a:p>
        </p:txBody>
      </p:sp>
    </p:spTree>
    <p:extLst>
      <p:ext uri="{BB962C8B-B14F-4D97-AF65-F5344CB8AC3E}">
        <p14:creationId xmlns:p14="http://schemas.microsoft.com/office/powerpoint/2010/main" val="78339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70E3C15-36BC-41E3-A4D8-846DD8396D58}" type="datetimeFigureOut">
              <a:rPr lang="en-IN" smtClean="0"/>
              <a:t>24-01-2019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10B567-5BD7-40B0-8247-0B14189513FC}" type="slidenum">
              <a:rPr lang="en-IN" smtClean="0"/>
              <a:t>‹#›</a:t>
            </a:fld>
            <a:endParaRPr lang="en-IN"/>
          </a:p>
        </p:txBody>
      </p:sp>
    </p:spTree>
    <p:extLst>
      <p:ext uri="{BB962C8B-B14F-4D97-AF65-F5344CB8AC3E}">
        <p14:creationId xmlns:p14="http://schemas.microsoft.com/office/powerpoint/2010/main" val="2444493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70E3C15-36BC-41E3-A4D8-846DD8396D58}" type="datetimeFigureOut">
              <a:rPr lang="en-IN" smtClean="0"/>
              <a:t>24-01-2019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10B567-5BD7-40B0-8247-0B14189513FC}" type="slidenum">
              <a:rPr lang="en-IN" smtClean="0"/>
              <a:t>‹#›</a:t>
            </a:fld>
            <a:endParaRPr lang="en-IN"/>
          </a:p>
        </p:txBody>
      </p:sp>
    </p:spTree>
    <p:extLst>
      <p:ext uri="{BB962C8B-B14F-4D97-AF65-F5344CB8AC3E}">
        <p14:creationId xmlns:p14="http://schemas.microsoft.com/office/powerpoint/2010/main" val="4234181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036311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1697652"/>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460027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3349951"/>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9988770"/>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4755603"/>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30190"/>
            <a:ext cx="11176000" cy="692498"/>
          </a:xfrm>
          <a:prstGeom prst="rect">
            <a:avLst/>
          </a:prstGeom>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508000" y="1411552"/>
            <a:ext cx="11176000" cy="2210862"/>
          </a:xfrm>
          <a:prstGeom prst="rect">
            <a:avLst/>
          </a:prstGeo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00078903"/>
      </p:ext>
    </p:extLst>
  </p:cSld>
  <p:clrMapOvr>
    <a:masterClrMapping/>
  </p:clrMapOvr>
  <p:transition>
    <p:fade/>
  </p:transition>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697630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70E3C15-36BC-41E3-A4D8-846DD8396D58}" type="datetimeFigureOut">
              <a:rPr lang="en-IN" smtClean="0"/>
              <a:t>24-01-2019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10B567-5BD7-40B0-8247-0B14189513FC}" type="slidenum">
              <a:rPr lang="en-IN" smtClean="0"/>
              <a:t>‹#›</a:t>
            </a:fld>
            <a:endParaRPr lang="en-IN"/>
          </a:p>
        </p:txBody>
      </p:sp>
    </p:spTree>
    <p:extLst>
      <p:ext uri="{BB962C8B-B14F-4D97-AF65-F5344CB8AC3E}">
        <p14:creationId xmlns:p14="http://schemas.microsoft.com/office/powerpoint/2010/main" val="9802706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739826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2336912"/>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386983"/>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722855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0E3C15-36BC-41E3-A4D8-846DD8396D58}" type="datetimeFigureOut">
              <a:rPr lang="en-IN" smtClean="0"/>
              <a:t>24-01-2019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10B567-5BD7-40B0-8247-0B14189513FC}" type="slidenum">
              <a:rPr lang="en-IN" smtClean="0"/>
              <a:t>‹#›</a:t>
            </a:fld>
            <a:endParaRPr lang="en-IN"/>
          </a:p>
        </p:txBody>
      </p:sp>
    </p:spTree>
    <p:extLst>
      <p:ext uri="{BB962C8B-B14F-4D97-AF65-F5344CB8AC3E}">
        <p14:creationId xmlns:p14="http://schemas.microsoft.com/office/powerpoint/2010/main" val="266151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70E3C15-36BC-41E3-A4D8-846DD8396D58}" type="datetimeFigureOut">
              <a:rPr lang="en-IN" smtClean="0"/>
              <a:t>24-01-2019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910B567-5BD7-40B0-8247-0B14189513FC}" type="slidenum">
              <a:rPr lang="en-IN" smtClean="0"/>
              <a:t>‹#›</a:t>
            </a:fld>
            <a:endParaRPr lang="en-IN"/>
          </a:p>
        </p:txBody>
      </p:sp>
    </p:spTree>
    <p:extLst>
      <p:ext uri="{BB962C8B-B14F-4D97-AF65-F5344CB8AC3E}">
        <p14:creationId xmlns:p14="http://schemas.microsoft.com/office/powerpoint/2010/main" val="3073424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70E3C15-36BC-41E3-A4D8-846DD8396D58}" type="datetimeFigureOut">
              <a:rPr lang="en-IN" smtClean="0"/>
              <a:t>24-01-2019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910B567-5BD7-40B0-8247-0B14189513FC}" type="slidenum">
              <a:rPr lang="en-IN" smtClean="0"/>
              <a:t>‹#›</a:t>
            </a:fld>
            <a:endParaRPr lang="en-IN"/>
          </a:p>
        </p:txBody>
      </p:sp>
    </p:spTree>
    <p:extLst>
      <p:ext uri="{BB962C8B-B14F-4D97-AF65-F5344CB8AC3E}">
        <p14:creationId xmlns:p14="http://schemas.microsoft.com/office/powerpoint/2010/main" val="367967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70E3C15-36BC-41E3-A4D8-846DD8396D58}" type="datetimeFigureOut">
              <a:rPr lang="en-IN" smtClean="0"/>
              <a:t>24-01-2019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910B567-5BD7-40B0-8247-0B14189513FC}" type="slidenum">
              <a:rPr lang="en-IN" smtClean="0"/>
              <a:t>‹#›</a:t>
            </a:fld>
            <a:endParaRPr lang="en-IN"/>
          </a:p>
        </p:txBody>
      </p:sp>
    </p:spTree>
    <p:extLst>
      <p:ext uri="{BB962C8B-B14F-4D97-AF65-F5344CB8AC3E}">
        <p14:creationId xmlns:p14="http://schemas.microsoft.com/office/powerpoint/2010/main" val="2015094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E3C15-36BC-41E3-A4D8-846DD8396D58}" type="datetimeFigureOut">
              <a:rPr lang="en-IN" smtClean="0"/>
              <a:t>24-01-2019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910B567-5BD7-40B0-8247-0B14189513FC}" type="slidenum">
              <a:rPr lang="en-IN" smtClean="0"/>
              <a:t>‹#›</a:t>
            </a:fld>
            <a:endParaRPr lang="en-IN"/>
          </a:p>
        </p:txBody>
      </p:sp>
    </p:spTree>
    <p:extLst>
      <p:ext uri="{BB962C8B-B14F-4D97-AF65-F5344CB8AC3E}">
        <p14:creationId xmlns:p14="http://schemas.microsoft.com/office/powerpoint/2010/main" val="2703934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0E3C15-36BC-41E3-A4D8-846DD8396D58}" type="datetimeFigureOut">
              <a:rPr lang="en-IN" smtClean="0"/>
              <a:t>24-01-2019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910B567-5BD7-40B0-8247-0B14189513FC}" type="slidenum">
              <a:rPr lang="en-IN" smtClean="0"/>
              <a:t>‹#›</a:t>
            </a:fld>
            <a:endParaRPr lang="en-IN"/>
          </a:p>
        </p:txBody>
      </p:sp>
    </p:spTree>
    <p:extLst>
      <p:ext uri="{BB962C8B-B14F-4D97-AF65-F5344CB8AC3E}">
        <p14:creationId xmlns:p14="http://schemas.microsoft.com/office/powerpoint/2010/main" val="1378966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0E3C15-36BC-41E3-A4D8-846DD8396D58}" type="datetimeFigureOut">
              <a:rPr lang="en-IN" smtClean="0"/>
              <a:t>24-01-2019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910B567-5BD7-40B0-8247-0B14189513FC}" type="slidenum">
              <a:rPr lang="en-IN" smtClean="0"/>
              <a:t>‹#›</a:t>
            </a:fld>
            <a:endParaRPr lang="en-IN"/>
          </a:p>
        </p:txBody>
      </p:sp>
    </p:spTree>
    <p:extLst>
      <p:ext uri="{BB962C8B-B14F-4D97-AF65-F5344CB8AC3E}">
        <p14:creationId xmlns:p14="http://schemas.microsoft.com/office/powerpoint/2010/main" val="2030448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0E3C15-36BC-41E3-A4D8-846DD8396D58}" type="datetimeFigureOut">
              <a:rPr lang="en-IN" smtClean="0"/>
              <a:t>24-01-2019</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0B567-5BD7-40B0-8247-0B14189513FC}" type="slidenum">
              <a:rPr lang="en-IN" smtClean="0"/>
              <a:t>‹#›</a:t>
            </a:fld>
            <a:endParaRPr lang="en-IN"/>
          </a:p>
        </p:txBody>
      </p:sp>
    </p:spTree>
    <p:extLst>
      <p:ext uri="{BB962C8B-B14F-4D97-AF65-F5344CB8AC3E}">
        <p14:creationId xmlns:p14="http://schemas.microsoft.com/office/powerpoint/2010/main" val="224625009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6" r:id="rId12"/>
    <p:sldLayoutId id="2147483727" r:id="rId13"/>
    <p:sldLayoutId id="2147483728" r:id="rId14"/>
    <p:sldLayoutId id="2147483729" r:id="rId15"/>
    <p:sldLayoutId id="2147483730" r:id="rId16"/>
    <p:sldLayoutId id="2147483731" r:id="rId17"/>
    <p:sldLayoutId id="2147483732" r:id="rId18"/>
    <p:sldLayoutId id="2147483733" r:id="rId19"/>
    <p:sldLayoutId id="2147483734" r:id="rId20"/>
    <p:sldLayoutId id="2147483735" r:id="rId21"/>
    <p:sldLayoutId id="2147483736" r:id="rId22"/>
    <p:sldLayoutId id="2147483737"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expenditure%20monitoring%20annexures/Election%20Rate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Different%20Formats%20for%20Expenditure%20Monitoring/Annexure-B2.pdf" TargetMode="External"/><Relationship Id="rId2" Type="http://schemas.openxmlformats.org/officeDocument/2006/relationships/hyperlink" Target="Different%20Formats%20for%20Expenditure%20Monitoring/Annexure-B1.pdf" TargetMode="External"/><Relationship Id="rId1" Type="http://schemas.openxmlformats.org/officeDocument/2006/relationships/slideLayout" Target="../slideLayouts/slideLayout15.xml"/><Relationship Id="rId6" Type="http://schemas.openxmlformats.org/officeDocument/2006/relationships/hyperlink" Target="Different%20Formats%20for%20Expenditure%20Monitoring/Annexure-B5.pdf" TargetMode="External"/><Relationship Id="rId5" Type="http://schemas.openxmlformats.org/officeDocument/2006/relationships/hyperlink" Target="Different%20Formats%20for%20Expenditure%20Monitoring/Annexure-B4.pdf" TargetMode="External"/><Relationship Id="rId4" Type="http://schemas.openxmlformats.org/officeDocument/2006/relationships/hyperlink" Target="Different%20Formats%20for%20Expenditure%20Monitoring/Annexure-B3.pd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hyperlink" Target="Different%20Formats%20for%20Expenditure%20Monitoring/Annexure-B6%20Daily%20Report%20of%20AEO.pdf" TargetMode="Externa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hyperlink" Target="Different%20Formats%20for%20Expenditure%20Monitoring/Annexure-B8%20Daily%20Report%20of%20FS%20on%20Seizure.pdf"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hyperlink" Target="Different%20Formats%20for%20Expenditure%20Monitoring/Annexure-B9%20Daily%20Report%20of%20FS%20on%20MCC.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hyperlink" Target="Different%20Formats%20for%20Expenditure%20Monitoring/Annexure-B10%20Daily%20Report%20of%20SST%20on%20Seizure.pdf" TargetMode="Externa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hyperlink" Target="Annexure-B9%20Daily%20Report%20of%20FS%20on%20MCC.pdf" TargetMode="External"/><Relationship Id="rId2" Type="http://schemas.openxmlformats.org/officeDocument/2006/relationships/hyperlink" Target="Annexure-B8%20Daily%20Report%20of%20FS%20on%20Seizure.pdf" TargetMode="External"/><Relationship Id="rId1" Type="http://schemas.openxmlformats.org/officeDocument/2006/relationships/slideLayout" Target="../slideLayouts/slideLayout1.xml"/><Relationship Id="rId5" Type="http://schemas.openxmlformats.org/officeDocument/2006/relationships/hyperlink" Target="Annexure-C10%20Seizure%20Report%20by%20Police.pdf" TargetMode="External"/><Relationship Id="rId4" Type="http://schemas.openxmlformats.org/officeDocument/2006/relationships/hyperlink" Target="Annexure-B10%20Daily%20Report%20of%20SST%20on%20Seizure.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hyperlink" Target="Different%20Formats%20for%20Expenditure%20Monitoring/Format%20of%20%20receipt%20for%20cash%20seizure.pdf" TargetMode="Externa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2" Type="http://schemas.openxmlformats.org/officeDocument/2006/relationships/hyperlink" Target="Different%20Formats%20for%20Expenditure%20Monitoring/Annexure-B13%20Format%20for%20Call%20Center%20information.pdf" TargetMode="External"/><Relationship Id="rId1" Type="http://schemas.openxmlformats.org/officeDocument/2006/relationships/slideLayout" Target="../slideLayouts/slideLayout20.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3" Type="http://schemas.openxmlformats.org/officeDocument/2006/relationships/hyperlink" Target="Annexure-B9%20Daily%20Report%20of%20FS%20on%20MCC.pdf" TargetMode="External"/><Relationship Id="rId2" Type="http://schemas.openxmlformats.org/officeDocument/2006/relationships/hyperlink" Target="Annexure-B8%20Daily%20Report%20of%20FS%20on%20Seizure.pdf" TargetMode="External"/><Relationship Id="rId1" Type="http://schemas.openxmlformats.org/officeDocument/2006/relationships/slideLayout" Target="../slideLayouts/slideLayout1.xml"/><Relationship Id="rId5" Type="http://schemas.openxmlformats.org/officeDocument/2006/relationships/hyperlink" Target="Annexure-C10%20Seizure%20Report%20by%20Police.pdf" TargetMode="External"/><Relationship Id="rId4" Type="http://schemas.openxmlformats.org/officeDocument/2006/relationships/hyperlink" Target="Annexure-B10%20Daily%20Report%20of%20SST%20on%20Seizure.pdf"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0783" y="296091"/>
            <a:ext cx="10515600" cy="6183085"/>
          </a:xfrm>
        </p:spPr>
        <p:txBody>
          <a:bodyPr/>
          <a:lstStyle/>
          <a:p>
            <a:pPr marL="0" indent="0" algn="ctr">
              <a:buNone/>
            </a:pPr>
            <a:endParaRPr lang="en-IN" sz="6600" dirty="0" smtClean="0"/>
          </a:p>
          <a:p>
            <a:pPr marL="0" indent="0" algn="ctr">
              <a:buNone/>
            </a:pPr>
            <a:r>
              <a:rPr lang="en-IN" sz="6600" dirty="0" smtClean="0"/>
              <a:t>Election Expenditure Monitoring</a:t>
            </a:r>
          </a:p>
          <a:p>
            <a:pPr marL="0" indent="0" algn="ctr">
              <a:buNone/>
            </a:pPr>
            <a:r>
              <a:rPr lang="en-IN" sz="5400" dirty="0" smtClean="0">
                <a:solidFill>
                  <a:srgbClr val="7030A0"/>
                </a:solidFill>
              </a:rPr>
              <a:t>POLICE MATTERS</a:t>
            </a:r>
          </a:p>
          <a:p>
            <a:pPr marL="0" indent="0" algn="ctr">
              <a:buNone/>
            </a:pPr>
            <a:r>
              <a:rPr lang="en-IN" sz="4400" dirty="0" smtClean="0"/>
              <a:t>Election to the House of People 2019</a:t>
            </a:r>
            <a:endParaRPr lang="en-IN" sz="4400" dirty="0"/>
          </a:p>
        </p:txBody>
      </p:sp>
    </p:spTree>
    <p:extLst>
      <p:ext uri="{BB962C8B-B14F-4D97-AF65-F5344CB8AC3E}">
        <p14:creationId xmlns:p14="http://schemas.microsoft.com/office/powerpoint/2010/main" val="3205788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a:xfrm>
            <a:off x="1738314" y="274639"/>
            <a:ext cx="8472487" cy="490537"/>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vert="horz" wrap="square" lIns="91440" tIns="45720" rIns="91440" bIns="45720" numCol="1" rtlCol="0" anchor="ctr" anchorCtr="0" compatLnSpc="1">
            <a:prstTxWarp prst="textNoShape">
              <a:avLst/>
            </a:prstTxWarp>
            <a:normAutofit/>
          </a:bodyPr>
          <a:lstStyle/>
          <a:p>
            <a:pPr algn="ctr" eaLnBrk="1" hangingPunct="1">
              <a:defRPr/>
            </a:pPr>
            <a:r>
              <a:rPr lang="en-US" sz="2800" dirty="0"/>
              <a:t>MEETING WITH POLITICAL PARTIES</a:t>
            </a:r>
            <a:endParaRPr lang="en-IN" sz="2800" dirty="0"/>
          </a:p>
        </p:txBody>
      </p:sp>
      <p:sp>
        <p:nvSpPr>
          <p:cNvPr id="4099" name="Rectangle 3"/>
          <p:cNvSpPr>
            <a:spLocks noGrp="1"/>
          </p:cNvSpPr>
          <p:nvPr>
            <p:ph type="body" idx="1"/>
          </p:nvPr>
        </p:nvSpPr>
        <p:spPr>
          <a:xfrm>
            <a:off x="1738314" y="928688"/>
            <a:ext cx="8643937" cy="5643562"/>
          </a:xfrm>
        </p:spPr>
        <p:txBody>
          <a:bodyPr/>
          <a:lstStyle/>
          <a:p>
            <a:pPr algn="just" eaLnBrk="1" hangingPunct="1">
              <a:lnSpc>
                <a:spcPct val="90000"/>
              </a:lnSpc>
            </a:pPr>
            <a:r>
              <a:rPr lang="en-US" sz="3000" dirty="0">
                <a:latin typeface="Arial Narrow" pitchFamily="34" charset="0"/>
              </a:rPr>
              <a:t>DEO will have a meeting with all </a:t>
            </a:r>
            <a:r>
              <a:rPr lang="en-US" sz="3000" dirty="0" err="1">
                <a:latin typeface="Arial Narrow" pitchFamily="34" charset="0"/>
              </a:rPr>
              <a:t>recognised</a:t>
            </a:r>
            <a:r>
              <a:rPr lang="en-US" sz="3000" dirty="0">
                <a:latin typeface="Arial Narrow" pitchFamily="34" charset="0"/>
              </a:rPr>
              <a:t> Political Parties within </a:t>
            </a:r>
            <a:r>
              <a:rPr lang="en-US" sz="3000" b="1" dirty="0">
                <a:latin typeface="Arial Narrow" pitchFamily="34" charset="0"/>
              </a:rPr>
              <a:t>3 days of announcement </a:t>
            </a:r>
            <a:r>
              <a:rPr lang="en-US" sz="3000" dirty="0">
                <a:latin typeface="Arial Narrow" pitchFamily="34" charset="0"/>
              </a:rPr>
              <a:t>of election about the </a:t>
            </a:r>
            <a:r>
              <a:rPr lang="en-US" sz="3000" b="1" dirty="0">
                <a:latin typeface="Arial Narrow" pitchFamily="34" charset="0"/>
              </a:rPr>
              <a:t>Instructions of the Commission </a:t>
            </a:r>
            <a:r>
              <a:rPr lang="en-US" sz="3000" dirty="0">
                <a:latin typeface="Arial Narrow" pitchFamily="34" charset="0"/>
              </a:rPr>
              <a:t>and explain the legal provisions and give a copy of the compendium of instructions,</a:t>
            </a:r>
          </a:p>
          <a:p>
            <a:pPr algn="just" eaLnBrk="1" hangingPunct="1">
              <a:lnSpc>
                <a:spcPct val="90000"/>
              </a:lnSpc>
            </a:pPr>
            <a:r>
              <a:rPr lang="en-US" sz="3000" dirty="0">
                <a:latin typeface="Arial Narrow" pitchFamily="34" charset="0"/>
              </a:rPr>
              <a:t>He will also discuss the </a:t>
            </a:r>
            <a:r>
              <a:rPr lang="en-US" sz="3000" b="1" dirty="0">
                <a:latin typeface="Arial Narrow" pitchFamily="34" charset="0"/>
                <a:hlinkClick r:id="rId2" action="ppaction://hlinkfile"/>
              </a:rPr>
              <a:t>various rates of expenditure </a:t>
            </a:r>
            <a:r>
              <a:rPr lang="en-US" sz="3000" dirty="0">
                <a:latin typeface="Arial Narrow" pitchFamily="34" charset="0"/>
              </a:rPr>
              <a:t>and </a:t>
            </a:r>
            <a:r>
              <a:rPr lang="en-US" sz="3000" b="1" dirty="0">
                <a:latin typeface="Arial Narrow" pitchFamily="34" charset="0"/>
              </a:rPr>
              <a:t>consider their suggestions </a:t>
            </a:r>
            <a:r>
              <a:rPr lang="en-US" sz="3000" dirty="0">
                <a:latin typeface="Arial Narrow" pitchFamily="34" charset="0"/>
              </a:rPr>
              <a:t>before notification of rates,</a:t>
            </a:r>
          </a:p>
          <a:p>
            <a:pPr algn="just" eaLnBrk="1" hangingPunct="1">
              <a:lnSpc>
                <a:spcPct val="90000"/>
              </a:lnSpc>
            </a:pPr>
            <a:r>
              <a:rPr lang="en-US" sz="3000" dirty="0">
                <a:latin typeface="Arial Narrow" pitchFamily="34" charset="0"/>
              </a:rPr>
              <a:t>CEO will arrange facilitation </a:t>
            </a:r>
            <a:r>
              <a:rPr lang="en-US" sz="3000" b="1" dirty="0">
                <a:latin typeface="Arial Narrow" pitchFamily="34" charset="0"/>
              </a:rPr>
              <a:t>training at State Level on Expenditure Monitoring Measures for the representatives of all registered political parties of the state</a:t>
            </a:r>
            <a:r>
              <a:rPr lang="en-US" sz="3000" dirty="0">
                <a:latin typeface="Arial Narrow" pitchFamily="34" charset="0"/>
              </a:rPr>
              <a:t>, to explain various  legal  provisions including the  procedures </a:t>
            </a:r>
            <a:r>
              <a:rPr lang="en-US" sz="3000" b="1" dirty="0">
                <a:solidFill>
                  <a:srgbClr val="FF0000"/>
                </a:solidFill>
                <a:latin typeface="Arial Narrow" pitchFamily="34" charset="0"/>
              </a:rPr>
              <a:t>within 3 days of announcement of election.</a:t>
            </a:r>
            <a:endParaRPr lang="en-IN" sz="3000" b="1" dirty="0">
              <a:solidFill>
                <a:srgbClr val="FF0000"/>
              </a:solidFill>
              <a:latin typeface="Arial Narrow" pitchFamily="34" charset="0"/>
            </a:endParaRPr>
          </a:p>
          <a:p>
            <a:pPr eaLnBrk="1" hangingPunct="1">
              <a:lnSpc>
                <a:spcPct val="90000"/>
              </a:lnSpc>
            </a:pPr>
            <a:endParaRPr lang="en-IN" dirty="0"/>
          </a:p>
        </p:txBody>
      </p:sp>
    </p:spTree>
    <p:extLst>
      <p:ext uri="{BB962C8B-B14F-4D97-AF65-F5344CB8AC3E}">
        <p14:creationId xmlns:p14="http://schemas.microsoft.com/office/powerpoint/2010/main" val="1544714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1738313" y="214313"/>
            <a:ext cx="8750300" cy="766415"/>
          </a:xfrm>
          <a:gradFill rotWithShape="0">
            <a:gsLst>
              <a:gs pos="0">
                <a:srgbClr val="FBEAC7"/>
              </a:gs>
              <a:gs pos="17999">
                <a:srgbClr val="FEE7F2"/>
              </a:gs>
              <a:gs pos="36000">
                <a:srgbClr val="FAC77D"/>
              </a:gs>
              <a:gs pos="61000">
                <a:srgbClr val="FBA97D"/>
              </a:gs>
              <a:gs pos="82001">
                <a:srgbClr val="FBD49C"/>
              </a:gs>
              <a:gs pos="100000">
                <a:srgbClr val="FEE7F2"/>
              </a:gs>
            </a:gsLst>
            <a:lin ang="5400000"/>
          </a:gradFill>
        </p:spPr>
        <p:txBody>
          <a:bodyPr vert="horz" wrap="square" lIns="91440" tIns="45720" rIns="91440" bIns="45720" numCol="1" rtlCol="0" anchor="ctr" anchorCtr="0" compatLnSpc="1">
            <a:prstTxWarp prst="textNoShape">
              <a:avLst/>
            </a:prstTxWarp>
            <a:normAutofit/>
          </a:bodyPr>
          <a:lstStyle/>
          <a:p>
            <a:pPr eaLnBrk="1" hangingPunct="1"/>
            <a:r>
              <a:rPr lang="en-US" sz="2800" b="1" dirty="0">
                <a:latin typeface="Times New Roman" pitchFamily="18" charset="0"/>
              </a:rPr>
              <a:t>EXPENDITURE MONITORING MACHINERY</a:t>
            </a:r>
            <a:endParaRPr lang="en-IN" sz="2800" b="1" dirty="0">
              <a:latin typeface="Times New Roman" pitchFamily="18" charset="0"/>
            </a:endParaRPr>
          </a:p>
        </p:txBody>
      </p:sp>
      <p:sp>
        <p:nvSpPr>
          <p:cNvPr id="8195" name="Content Placeholder 2"/>
          <p:cNvSpPr>
            <a:spLocks noGrp="1"/>
          </p:cNvSpPr>
          <p:nvPr>
            <p:ph sz="quarter" idx="1"/>
          </p:nvPr>
        </p:nvSpPr>
        <p:spPr>
          <a:xfrm>
            <a:off x="1919536" y="1124745"/>
            <a:ext cx="8472488" cy="5357813"/>
          </a:xfrm>
        </p:spPr>
        <p:txBody>
          <a:bodyPr>
            <a:normAutofit lnSpcReduction="10000"/>
          </a:bodyPr>
          <a:lstStyle/>
          <a:p>
            <a:pPr eaLnBrk="1" hangingPunct="1">
              <a:lnSpc>
                <a:spcPct val="90000"/>
              </a:lnSpc>
            </a:pPr>
            <a:r>
              <a:rPr lang="en-US" sz="2400" b="1" dirty="0"/>
              <a:t>Expenditure Observer (EO)</a:t>
            </a:r>
          </a:p>
          <a:p>
            <a:pPr eaLnBrk="1" hangingPunct="1">
              <a:lnSpc>
                <a:spcPct val="90000"/>
              </a:lnSpc>
            </a:pPr>
            <a:r>
              <a:rPr lang="en-US" sz="2400" b="1" dirty="0"/>
              <a:t>Asst. Expenditure Observer (AEO)</a:t>
            </a:r>
          </a:p>
          <a:p>
            <a:pPr eaLnBrk="1" hangingPunct="1">
              <a:lnSpc>
                <a:spcPct val="90000"/>
              </a:lnSpc>
            </a:pPr>
            <a:r>
              <a:rPr lang="en-US" sz="2400" b="1" dirty="0"/>
              <a:t>Flying Squad (FS)</a:t>
            </a:r>
          </a:p>
          <a:p>
            <a:pPr eaLnBrk="1" hangingPunct="1">
              <a:lnSpc>
                <a:spcPct val="90000"/>
              </a:lnSpc>
            </a:pPr>
            <a:r>
              <a:rPr lang="en-US" sz="2400" b="1" dirty="0"/>
              <a:t>Static Surveillance Teams (SST)</a:t>
            </a:r>
          </a:p>
          <a:p>
            <a:pPr eaLnBrk="1" hangingPunct="1">
              <a:lnSpc>
                <a:spcPct val="90000"/>
              </a:lnSpc>
            </a:pPr>
            <a:r>
              <a:rPr lang="en-US" sz="2400" b="1" dirty="0"/>
              <a:t>Video Surveillance Team (VST)</a:t>
            </a:r>
          </a:p>
          <a:p>
            <a:pPr eaLnBrk="1" hangingPunct="1">
              <a:lnSpc>
                <a:spcPct val="90000"/>
              </a:lnSpc>
            </a:pPr>
            <a:r>
              <a:rPr lang="en-US" sz="2400" b="1" dirty="0"/>
              <a:t>Video Viewing Team (VVT)</a:t>
            </a:r>
          </a:p>
          <a:p>
            <a:pPr eaLnBrk="1" hangingPunct="1">
              <a:lnSpc>
                <a:spcPct val="90000"/>
              </a:lnSpc>
            </a:pPr>
            <a:r>
              <a:rPr lang="en-US" sz="2400" b="1" dirty="0"/>
              <a:t>Accounting Team</a:t>
            </a:r>
          </a:p>
          <a:p>
            <a:pPr eaLnBrk="1" hangingPunct="1">
              <a:lnSpc>
                <a:spcPct val="90000"/>
              </a:lnSpc>
            </a:pPr>
            <a:r>
              <a:rPr lang="en-US" sz="2400" b="1" dirty="0"/>
              <a:t>Media Certification and Monitoring Committee (MCMC) </a:t>
            </a:r>
          </a:p>
          <a:p>
            <a:pPr eaLnBrk="1" hangingPunct="1">
              <a:lnSpc>
                <a:spcPct val="90000"/>
              </a:lnSpc>
            </a:pPr>
            <a:r>
              <a:rPr lang="en-US" sz="2400" b="1" dirty="0"/>
              <a:t>Expenditure Monitoring Cell</a:t>
            </a:r>
          </a:p>
          <a:p>
            <a:pPr eaLnBrk="1" hangingPunct="1">
              <a:lnSpc>
                <a:spcPct val="90000"/>
              </a:lnSpc>
            </a:pPr>
            <a:r>
              <a:rPr lang="en-US" sz="2400" b="1" dirty="0"/>
              <a:t>Complaint Monitoring Cell &amp; Call centre</a:t>
            </a:r>
          </a:p>
          <a:p>
            <a:r>
              <a:rPr lang="en-US" sz="2400" b="1" dirty="0">
                <a:solidFill>
                  <a:srgbClr val="000000"/>
                </a:solidFill>
              </a:rPr>
              <a:t>District Expenditure Monitoring Committee (DEMC) </a:t>
            </a:r>
          </a:p>
          <a:p>
            <a:r>
              <a:rPr lang="en-US" sz="2400" dirty="0">
                <a:solidFill>
                  <a:srgbClr val="FF0000"/>
                </a:solidFill>
              </a:rPr>
              <a:t>Seized Cash Release Committee</a:t>
            </a:r>
            <a:endParaRPr lang="en-US" sz="2400" dirty="0"/>
          </a:p>
          <a:p>
            <a:pPr eaLnBrk="1" hangingPunct="1">
              <a:lnSpc>
                <a:spcPct val="90000"/>
              </a:lnSpc>
            </a:pPr>
            <a:endParaRPr lang="en-IN" dirty="0" smtClean="0"/>
          </a:p>
        </p:txBody>
      </p:sp>
      <p:sp>
        <p:nvSpPr>
          <p:cNvPr id="8196" name="Slide Number Placeholder 3"/>
          <p:cNvSpPr>
            <a:spLocks noGrp="1"/>
          </p:cNvSpPr>
          <p:nvPr>
            <p:ph type="sldNum" sz="quarter" idx="4294967295"/>
          </p:nvPr>
        </p:nvSpPr>
        <p:spPr bwMode="auto">
          <a:xfrm>
            <a:off x="9653588" y="5734050"/>
            <a:ext cx="609600" cy="520700"/>
          </a:xfrm>
          <a:prstGeom prst="rect">
            <a:avLst/>
          </a:prstGeom>
          <a:noFill/>
          <a:ln>
            <a:miter lim="800000"/>
            <a:headEnd/>
            <a:tailEnd/>
          </a:ln>
        </p:spPr>
        <p:txBody>
          <a:bodyPr vert="horz" wrap="square" lIns="91440" tIns="45720" rIns="91440" bIns="45720" numCol="1" rtlCol="0" anchor="ctr" anchorCtr="0" compatLnSpc="1">
            <a:prstTxWarp prst="textNoShape">
              <a:avLst/>
            </a:prstTxWarp>
          </a:bodyPr>
          <a:lstStyle/>
          <a:p>
            <a:fld id="{311EADCE-F499-45EE-A82A-D5E4C798D710}" type="slidenum">
              <a:rPr lang="en-IN" smtClean="0"/>
              <a:pPr/>
              <a:t>11</a:t>
            </a:fld>
            <a:endParaRPr lang="en-IN" smtClean="0"/>
          </a:p>
        </p:txBody>
      </p:sp>
    </p:spTree>
    <p:extLst>
      <p:ext uri="{BB962C8B-B14F-4D97-AF65-F5344CB8AC3E}">
        <p14:creationId xmlns:p14="http://schemas.microsoft.com/office/powerpoint/2010/main" val="2225519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idx="4294967295"/>
          </p:nvPr>
        </p:nvSpPr>
        <p:spPr>
          <a:xfrm>
            <a:off x="2612761" y="254000"/>
            <a:ext cx="9198239" cy="603250"/>
          </a:xfrm>
          <a:prstGeom prst="rect">
            <a:avLst/>
          </a:prstGeom>
          <a:solidFill>
            <a:schemeClr val="accent3">
              <a:lumMod val="40000"/>
              <a:lumOff val="60000"/>
            </a:schemeClr>
          </a:solidFill>
        </p:spPr>
        <p:txBody>
          <a:bodyPr vert="horz" wrap="square" lIns="95791" tIns="47896" rIns="95791" bIns="47896" numCol="1" rtlCol="0" anchor="ctr" anchorCtr="0" compatLnSpc="1">
            <a:prstTxWarp prst="textNoShape">
              <a:avLst/>
            </a:prstTxWarp>
            <a:normAutofit fontScale="90000"/>
          </a:bodyPr>
          <a:lstStyle/>
          <a:p>
            <a:pPr algn="ctr" eaLnBrk="1" hangingPunct="1">
              <a:defRPr/>
            </a:pPr>
            <a:r>
              <a:rPr lang="en-US" sz="3000" b="1" u="sng" dirty="0"/>
              <a:t>EXPENDITURE MONITORING CELL (EMC)</a:t>
            </a:r>
            <a:r>
              <a:rPr lang="en-US" sz="3667" u="sng" dirty="0"/>
              <a:t/>
            </a:r>
            <a:br>
              <a:rPr lang="en-US" sz="3667" u="sng" dirty="0"/>
            </a:br>
            <a:endParaRPr lang="en-IN" sz="3333" u="sng" dirty="0"/>
          </a:p>
        </p:txBody>
      </p:sp>
      <p:sp>
        <p:nvSpPr>
          <p:cNvPr id="66563" name="Content Placeholder 2"/>
          <p:cNvSpPr>
            <a:spLocks noGrp="1"/>
          </p:cNvSpPr>
          <p:nvPr>
            <p:ph idx="4294967295"/>
          </p:nvPr>
        </p:nvSpPr>
        <p:spPr>
          <a:xfrm>
            <a:off x="2222500" y="1143000"/>
            <a:ext cx="9314656" cy="5715000"/>
          </a:xfrm>
          <a:prstGeom prst="rect">
            <a:avLst/>
          </a:prstGeom>
        </p:spPr>
        <p:txBody>
          <a:bodyPr/>
          <a:lstStyle/>
          <a:p>
            <a:pPr marL="304324" lvl="1" indent="-304324" algn="just">
              <a:buFont typeface="Wingdings" pitchFamily="2" charset="2"/>
              <a:buChar char="§"/>
              <a:defRPr/>
            </a:pPr>
            <a:r>
              <a:rPr lang="en-US" dirty="0" smtClean="0">
                <a:latin typeface="Arial Narrow" pitchFamily="34" charset="0"/>
              </a:rPr>
              <a:t>This cell at district level will consist  of a </a:t>
            </a:r>
            <a:r>
              <a:rPr lang="en-US" b="1" dirty="0" smtClean="0">
                <a:latin typeface="Arial Narrow" pitchFamily="34" charset="0"/>
              </a:rPr>
              <a:t>Nodal Officer on behalf of DEO</a:t>
            </a:r>
            <a:r>
              <a:rPr lang="en-US" dirty="0" smtClean="0">
                <a:latin typeface="Arial Narrow" pitchFamily="34" charset="0"/>
              </a:rPr>
              <a:t>, of </a:t>
            </a:r>
            <a:r>
              <a:rPr lang="en-US" b="1" dirty="0" smtClean="0">
                <a:latin typeface="Arial Narrow" pitchFamily="34" charset="0"/>
              </a:rPr>
              <a:t>the rank of SDM/ADM </a:t>
            </a:r>
            <a:r>
              <a:rPr lang="en-US" dirty="0" smtClean="0">
                <a:latin typeface="Arial Narrow" pitchFamily="34" charset="0"/>
              </a:rPr>
              <a:t>and one or more official(s) who will be in charge of </a:t>
            </a:r>
            <a:r>
              <a:rPr lang="en-US" b="1" dirty="0" smtClean="0">
                <a:latin typeface="Arial Narrow" pitchFamily="34" charset="0"/>
              </a:rPr>
              <a:t>Expenditure monitoring training and coordination </a:t>
            </a:r>
            <a:r>
              <a:rPr lang="en-US" dirty="0" smtClean="0">
                <a:latin typeface="Arial Narrow" pitchFamily="34" charset="0"/>
              </a:rPr>
              <a:t>with all other team heads engaged in expenditure monitoring,</a:t>
            </a:r>
          </a:p>
          <a:p>
            <a:pPr marL="304324" lvl="1" indent="-304324" algn="just">
              <a:buFont typeface="Wingdings" pitchFamily="2" charset="2"/>
              <a:buChar char="§"/>
              <a:defRPr/>
            </a:pPr>
            <a:r>
              <a:rPr lang="en-US" dirty="0" smtClean="0">
                <a:latin typeface="Arial Narrow" pitchFamily="34" charset="0"/>
              </a:rPr>
              <a:t>The cell will be responsible for expenditure monitoring efforts in the district, providing manpower and logistical support like space and equipments, </a:t>
            </a:r>
          </a:p>
          <a:p>
            <a:pPr marL="478936" lvl="1" indent="-478936" algn="just">
              <a:defRPr/>
            </a:pPr>
            <a:r>
              <a:rPr lang="en-US" b="1" dirty="0" smtClean="0">
                <a:latin typeface="Arial Narrow" pitchFamily="34" charset="0"/>
              </a:rPr>
              <a:t>First training of the </a:t>
            </a:r>
            <a:r>
              <a:rPr lang="en-US" b="1" dirty="0" err="1" smtClean="0">
                <a:latin typeface="Arial Narrow" pitchFamily="34" charset="0"/>
              </a:rPr>
              <a:t>Asstt</a:t>
            </a:r>
            <a:r>
              <a:rPr lang="en-US" b="1" dirty="0" smtClean="0">
                <a:latin typeface="Arial Narrow" pitchFamily="34" charset="0"/>
              </a:rPr>
              <a:t>. Expenditure Observers (AEO’s) and all the officials engaged </a:t>
            </a:r>
            <a:r>
              <a:rPr lang="en-US" dirty="0" smtClean="0">
                <a:latin typeface="Arial Narrow" pitchFamily="34" charset="0"/>
              </a:rPr>
              <a:t>in various teams should be done by these Nodal Officers of Expenditure Monitoring Cell in the District as soon as the elections are announced, </a:t>
            </a:r>
          </a:p>
          <a:p>
            <a:pPr marL="0" lvl="1" indent="0" algn="just">
              <a:buFont typeface="Wingdings" pitchFamily="2" charset="2"/>
              <a:buChar char="§"/>
              <a:defRPr/>
            </a:pPr>
            <a:endParaRPr lang="en-US" sz="2083" dirty="0"/>
          </a:p>
          <a:p>
            <a:pPr marL="0" lvl="1" indent="0" algn="just">
              <a:buNone/>
              <a:defRPr/>
            </a:pPr>
            <a:r>
              <a:rPr lang="en-US" sz="2083" dirty="0"/>
              <a:t>      </a:t>
            </a:r>
          </a:p>
          <a:p>
            <a:pPr marL="745012" lvl="2" indent="-325943" algn="just">
              <a:buFont typeface="Wingdings" pitchFamily="2" charset="2"/>
              <a:buChar char="§"/>
              <a:defRPr/>
            </a:pPr>
            <a:endParaRPr lang="en-US" sz="2083" dirty="0"/>
          </a:p>
        </p:txBody>
      </p:sp>
    </p:spTree>
    <p:extLst>
      <p:ext uri="{BB962C8B-B14F-4D97-AF65-F5344CB8AC3E}">
        <p14:creationId xmlns:p14="http://schemas.microsoft.com/office/powerpoint/2010/main" val="30181911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idx="4294967295"/>
          </p:nvPr>
        </p:nvSpPr>
        <p:spPr>
          <a:xfrm>
            <a:off x="2349501" y="254000"/>
            <a:ext cx="9198239" cy="698500"/>
          </a:xfrm>
          <a:prstGeom prst="rect">
            <a:avLst/>
          </a:prstGeom>
        </p:spPr>
        <p:style>
          <a:lnRef idx="1">
            <a:schemeClr val="accent3"/>
          </a:lnRef>
          <a:fillRef idx="2">
            <a:schemeClr val="accent3"/>
          </a:fillRef>
          <a:effectRef idx="1">
            <a:schemeClr val="accent3"/>
          </a:effectRef>
          <a:fontRef idx="minor">
            <a:schemeClr val="dk1"/>
          </a:fontRef>
        </p:style>
        <p:txBody>
          <a:bodyPr vert="horz" wrap="square" lIns="95791" tIns="47896" rIns="95791" bIns="47896" numCol="1" rtlCol="0" anchor="ctr" anchorCtr="0" compatLnSpc="1">
            <a:prstTxWarp prst="textNoShape">
              <a:avLst/>
            </a:prstTxWarp>
            <a:normAutofit fontScale="90000"/>
          </a:bodyPr>
          <a:lstStyle/>
          <a:p>
            <a:pPr algn="ctr" eaLnBrk="1" hangingPunct="1">
              <a:defRPr/>
            </a:pPr>
            <a:r>
              <a:rPr lang="en-US" sz="3000" b="1" u="sng" dirty="0"/>
              <a:t>EXPENDITURE MONITORING CELL (EMC)</a:t>
            </a:r>
            <a:r>
              <a:rPr lang="en-US" sz="3667" u="sng" dirty="0"/>
              <a:t/>
            </a:r>
            <a:br>
              <a:rPr lang="en-US" sz="3667" u="sng" dirty="0"/>
            </a:br>
            <a:endParaRPr lang="en-IN" sz="3333" u="sng" dirty="0"/>
          </a:p>
        </p:txBody>
      </p:sp>
      <p:sp>
        <p:nvSpPr>
          <p:cNvPr id="66563" name="Content Placeholder 2"/>
          <p:cNvSpPr>
            <a:spLocks noGrp="1"/>
          </p:cNvSpPr>
          <p:nvPr>
            <p:ph idx="4294967295"/>
          </p:nvPr>
        </p:nvSpPr>
        <p:spPr>
          <a:xfrm>
            <a:off x="2413000" y="1016000"/>
            <a:ext cx="8860896" cy="5478198"/>
          </a:xfrm>
          <a:prstGeom prst="rect">
            <a:avLst/>
          </a:prstGeom>
        </p:spPr>
        <p:txBody>
          <a:bodyPr/>
          <a:lstStyle/>
          <a:p>
            <a:pPr marL="304324" lvl="1" indent="-304324" algn="just">
              <a:buNone/>
              <a:defRPr/>
            </a:pPr>
            <a:r>
              <a:rPr lang="en-US" sz="2500" dirty="0">
                <a:latin typeface="Arial Narrow" pitchFamily="34" charset="0"/>
              </a:rPr>
              <a:t>  </a:t>
            </a:r>
          </a:p>
          <a:p>
            <a:pPr marL="478936" lvl="1" indent="-478936" algn="just">
              <a:defRPr/>
            </a:pPr>
            <a:r>
              <a:rPr lang="en-US" dirty="0" smtClean="0">
                <a:latin typeface="Arial Narrow" pitchFamily="34" charset="0"/>
              </a:rPr>
              <a:t>This cell will keep </a:t>
            </a:r>
            <a:r>
              <a:rPr lang="en-US" b="1" dirty="0" smtClean="0">
                <a:latin typeface="Arial Narrow" pitchFamily="34" charset="0"/>
              </a:rPr>
              <a:t>custody of all shadow observation registers and folders of evidence after the poll, </a:t>
            </a:r>
          </a:p>
          <a:p>
            <a:pPr marL="478936" lvl="1" indent="-478936" algn="just">
              <a:defRPr/>
            </a:pPr>
            <a:r>
              <a:rPr lang="en-US" dirty="0" smtClean="0">
                <a:latin typeface="Arial Narrow" pitchFamily="34" charset="0"/>
              </a:rPr>
              <a:t>Nodal Officer of Expenditure Monitoring Cell s</a:t>
            </a:r>
            <a:r>
              <a:rPr lang="en-US" b="1" dirty="0" smtClean="0">
                <a:latin typeface="Arial Narrow" pitchFamily="34" charset="0"/>
              </a:rPr>
              <a:t>hall act as the link between the DEO and the EO,</a:t>
            </a:r>
          </a:p>
          <a:p>
            <a:pPr marL="478936" lvl="1" indent="-478936" algn="just">
              <a:defRPr/>
            </a:pPr>
            <a:r>
              <a:rPr lang="en-US" dirty="0" smtClean="0">
                <a:latin typeface="Arial Narrow" pitchFamily="34" charset="0"/>
              </a:rPr>
              <a:t>EMC will </a:t>
            </a:r>
            <a:r>
              <a:rPr lang="en-US" b="1" dirty="0" smtClean="0">
                <a:latin typeface="Arial Narrow" pitchFamily="34" charset="0"/>
              </a:rPr>
              <a:t>assist the DEO and Expenditure Observer </a:t>
            </a:r>
            <a:r>
              <a:rPr lang="en-US" dirty="0" smtClean="0">
                <a:latin typeface="Arial Narrow" pitchFamily="34" charset="0"/>
              </a:rPr>
              <a:t>in finalizing the scrutiny report to be submitted after declaration of result. </a:t>
            </a:r>
          </a:p>
          <a:p>
            <a:pPr marL="0" lvl="1" indent="0" algn="just">
              <a:buFont typeface="Wingdings" pitchFamily="2" charset="2"/>
              <a:buChar char="§"/>
              <a:defRPr/>
            </a:pPr>
            <a:endParaRPr lang="en-US" sz="2083" dirty="0"/>
          </a:p>
          <a:p>
            <a:pPr marL="0" lvl="1" indent="0" algn="just">
              <a:buNone/>
              <a:defRPr/>
            </a:pPr>
            <a:r>
              <a:rPr lang="en-US" sz="2083" dirty="0"/>
              <a:t>      </a:t>
            </a:r>
          </a:p>
          <a:p>
            <a:pPr marL="745012" lvl="2" indent="-325943" algn="just">
              <a:buFont typeface="Wingdings" pitchFamily="2" charset="2"/>
              <a:buChar char="§"/>
              <a:defRPr/>
            </a:pPr>
            <a:endParaRPr lang="en-US" sz="2083" dirty="0"/>
          </a:p>
        </p:txBody>
      </p:sp>
    </p:spTree>
    <p:extLst>
      <p:ext uri="{BB962C8B-B14F-4D97-AF65-F5344CB8AC3E}">
        <p14:creationId xmlns:p14="http://schemas.microsoft.com/office/powerpoint/2010/main" val="364010161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bwMode="auto">
          <a:xfrm>
            <a:off x="2349500" y="317500"/>
            <a:ext cx="9144000" cy="764646"/>
          </a:xfrm>
          <a:prstGeom prst="rect">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a:gradFill>
        </p:spPr>
        <p:txBody>
          <a:bodyPr vert="horz" wrap="square" lIns="95791" tIns="47896" rIns="95791" bIns="47896" numCol="1" rtlCol="0" anchor="ctr" anchorCtr="0" compatLnSpc="1">
            <a:prstTxWarp prst="textNoShape">
              <a:avLst/>
            </a:prstTxWarp>
            <a:normAutofit/>
          </a:bodyPr>
          <a:lstStyle/>
          <a:p>
            <a:pPr algn="ctr" eaLnBrk="1" hangingPunct="1"/>
            <a:r>
              <a:rPr lang="en-US" sz="3750" b="1" u="sng" dirty="0"/>
              <a:t>EXPENDITURE OBSERVER (EO)</a:t>
            </a:r>
            <a:endParaRPr lang="en-IN" sz="3750" b="1" u="sng" dirty="0"/>
          </a:p>
        </p:txBody>
      </p:sp>
      <p:sp>
        <p:nvSpPr>
          <p:cNvPr id="10243" name="Content Placeholder 2"/>
          <p:cNvSpPr>
            <a:spLocks noGrp="1"/>
          </p:cNvSpPr>
          <p:nvPr>
            <p:ph idx="4294967295"/>
          </p:nvPr>
        </p:nvSpPr>
        <p:spPr>
          <a:xfrm>
            <a:off x="2222501" y="1206500"/>
            <a:ext cx="9404614" cy="5113073"/>
          </a:xfrm>
          <a:prstGeom prst="rect">
            <a:avLst/>
          </a:prstGeom>
        </p:spPr>
        <p:txBody>
          <a:bodyPr/>
          <a:lstStyle/>
          <a:p>
            <a:pPr marL="478936" indent="-478936" algn="just">
              <a:buNone/>
              <a:tabLst>
                <a:tab pos="380821" algn="l"/>
              </a:tabLst>
            </a:pPr>
            <a:r>
              <a:rPr lang="en-US" dirty="0" smtClean="0"/>
              <a:t>	</a:t>
            </a:r>
            <a:r>
              <a:rPr lang="en-US" b="1" dirty="0" smtClean="0"/>
              <a:t>To be appointed by the Commission.</a:t>
            </a:r>
          </a:p>
          <a:p>
            <a:pPr marL="898005" lvl="1" indent="-478936" algn="just">
              <a:buFont typeface="Wingdings" pitchFamily="2" charset="2"/>
              <a:buChar char="§"/>
              <a:tabLst>
                <a:tab pos="380821" algn="l"/>
              </a:tabLst>
            </a:pPr>
            <a:r>
              <a:rPr lang="en-US" sz="2500" dirty="0"/>
              <a:t>EOs are responsible for </a:t>
            </a:r>
            <a:r>
              <a:rPr lang="en-US" sz="2500" b="1" dirty="0"/>
              <a:t>overall supervision of expenditure monitoring</a:t>
            </a:r>
            <a:r>
              <a:rPr lang="en-US" sz="2500" dirty="0"/>
              <a:t> for five Assembly segments.</a:t>
            </a:r>
          </a:p>
          <a:p>
            <a:pPr marL="898005" lvl="1" indent="-478936" algn="just">
              <a:buFont typeface="Wingdings" pitchFamily="2" charset="2"/>
              <a:buChar char="§"/>
              <a:tabLst>
                <a:tab pos="380821" algn="l"/>
              </a:tabLst>
            </a:pPr>
            <a:r>
              <a:rPr lang="en-US" sz="2500" dirty="0"/>
              <a:t>They will train the Asst. Expenditure Observers and </a:t>
            </a:r>
            <a:r>
              <a:rPr lang="en-US" sz="2500" b="1" dirty="0"/>
              <a:t>inspect functioning of different teams</a:t>
            </a:r>
            <a:r>
              <a:rPr lang="en-US" sz="2500" dirty="0"/>
              <a:t> engaged in expenditure monitoring in each constituency</a:t>
            </a:r>
          </a:p>
          <a:p>
            <a:pPr marL="898005" lvl="1" indent="-478936" algn="just">
              <a:buFont typeface="Wingdings" pitchFamily="2" charset="2"/>
              <a:buChar char="§"/>
              <a:tabLst>
                <a:tab pos="380821" algn="l"/>
              </a:tabLst>
            </a:pPr>
            <a:r>
              <a:rPr lang="en-US" sz="2500" dirty="0"/>
              <a:t>They will </a:t>
            </a:r>
            <a:r>
              <a:rPr lang="en-US" sz="2500" b="1" dirty="0"/>
              <a:t>coordinate</a:t>
            </a:r>
            <a:r>
              <a:rPr lang="en-US" sz="2500" dirty="0"/>
              <a:t> with various law enforcement agencies of Income tax, Police, BSF/SSB, State Excise and  DRI</a:t>
            </a:r>
          </a:p>
          <a:p>
            <a:pPr marL="898005" lvl="1" indent="-478936" algn="just">
              <a:buFont typeface="Wingdings" pitchFamily="2" charset="2"/>
              <a:buChar char="§"/>
              <a:tabLst>
                <a:tab pos="380821" algn="l"/>
              </a:tabLst>
            </a:pPr>
            <a:r>
              <a:rPr lang="en-US" sz="2500" dirty="0"/>
              <a:t>They will assist the DEO in preparation of scrutiny report</a:t>
            </a:r>
          </a:p>
        </p:txBody>
      </p:sp>
      <p:sp>
        <p:nvSpPr>
          <p:cNvPr id="10244" name="Slide Number Placeholder 3"/>
          <p:cNvSpPr>
            <a:spLocks noGrp="1"/>
          </p:cNvSpPr>
          <p:nvPr>
            <p:ph type="sldNum" sz="quarter" idx="4294967295"/>
          </p:nvPr>
        </p:nvSpPr>
        <p:spPr bwMode="auto">
          <a:xfrm rot="5400000">
            <a:off x="8610865" y="3690937"/>
            <a:ext cx="3200135" cy="456407"/>
          </a:xfrm>
          <a:prstGeom prst="rect">
            <a:avLst/>
          </a:prstGeom>
          <a:noFill/>
          <a:ln>
            <a:miter lim="800000"/>
            <a:headEnd/>
            <a:tailEnd/>
          </a:ln>
        </p:spPr>
        <p:txBody>
          <a:bodyPr vert="horz" wrap="square" lIns="95791" tIns="47896" rIns="95791" bIns="47896" numCol="1" rtlCol="0" anchor="ctr" anchorCtr="0" compatLnSpc="1">
            <a:prstTxWarp prst="textNoShape">
              <a:avLst/>
            </a:prstTxWarp>
          </a:bodyPr>
          <a:lstStyle/>
          <a:p>
            <a:pPr algn="l"/>
            <a:fld id="{7D36B745-3C16-40DA-A549-4560838CF25B}" type="slidenum">
              <a:rPr lang="en-IN" sz="1083">
                <a:solidFill>
                  <a:schemeClr val="tx2"/>
                </a:solidFill>
              </a:rPr>
              <a:pPr algn="l"/>
              <a:t>14</a:t>
            </a:fld>
            <a:endParaRPr lang="en-IN" sz="1083" dirty="0">
              <a:solidFill>
                <a:schemeClr val="tx2"/>
              </a:solidFill>
            </a:endParaRPr>
          </a:p>
        </p:txBody>
      </p:sp>
    </p:spTree>
    <p:extLst>
      <p:ext uri="{BB962C8B-B14F-4D97-AF65-F5344CB8AC3E}">
        <p14:creationId xmlns:p14="http://schemas.microsoft.com/office/powerpoint/2010/main" val="355050844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p:cNvSpPr>
          <p:nvPr>
            <p:ph type="title" idx="4294967295"/>
          </p:nvPr>
        </p:nvSpPr>
        <p:spPr bwMode="auto">
          <a:xfrm>
            <a:off x="2296583" y="0"/>
            <a:ext cx="9514417" cy="7143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wrap="square" lIns="95791" tIns="47896" rIns="95791" bIns="47896" numCol="1" rtlCol="0" anchor="ctr" anchorCtr="0" compatLnSpc="1">
            <a:prstTxWarp prst="textNoShape">
              <a:avLst/>
            </a:prstTxWarp>
            <a:normAutofit/>
          </a:bodyPr>
          <a:lstStyle/>
          <a:p>
            <a:pPr>
              <a:defRPr/>
            </a:pPr>
            <a:r>
              <a:rPr lang="en-US" sz="3750" b="1" dirty="0"/>
              <a:t>Visit of Expenditure Observer</a:t>
            </a:r>
            <a:endParaRPr lang="en-IN" b="1" cap="none" dirty="0" smtClean="0"/>
          </a:p>
        </p:txBody>
      </p:sp>
      <p:sp>
        <p:nvSpPr>
          <p:cNvPr id="29699" name="Rectangle 3"/>
          <p:cNvSpPr>
            <a:spLocks noGrp="1"/>
          </p:cNvSpPr>
          <p:nvPr>
            <p:ph type="body" idx="4294967295"/>
          </p:nvPr>
        </p:nvSpPr>
        <p:spPr>
          <a:xfrm>
            <a:off x="2159000" y="714375"/>
            <a:ext cx="9461500" cy="6143625"/>
          </a:xfrm>
          <a:prstGeom prst="rect">
            <a:avLst/>
          </a:prstGeom>
        </p:spPr>
        <p:txBody>
          <a:bodyPr>
            <a:normAutofit/>
          </a:bodyPr>
          <a:lstStyle/>
          <a:p>
            <a:pPr algn="just"/>
            <a:r>
              <a:rPr lang="en-IN" sz="2750" dirty="0"/>
              <a:t>To reach the constituency on the day of notification of elections, &amp; submit his arrival report to the Commission in </a:t>
            </a:r>
            <a:r>
              <a:rPr lang="en-IN" sz="2750" dirty="0">
                <a:hlinkClick r:id="rId2" action="ppaction://hlinkfile"/>
              </a:rPr>
              <a:t>Annexure-B1</a:t>
            </a:r>
            <a:endParaRPr lang="en-IN" sz="2750" dirty="0"/>
          </a:p>
          <a:p>
            <a:pPr algn="just"/>
            <a:r>
              <a:rPr lang="en-IN" sz="2750" dirty="0"/>
              <a:t>EO to leave the constituency after submitting the poll preparedness report-I </a:t>
            </a:r>
            <a:r>
              <a:rPr lang="en-IN" sz="2750" dirty="0">
                <a:hlinkClick r:id="rId3" action="ppaction://hlinkfile"/>
              </a:rPr>
              <a:t>(</a:t>
            </a:r>
            <a:r>
              <a:rPr lang="en-IN" sz="2750" dirty="0">
                <a:solidFill>
                  <a:schemeClr val="bg2"/>
                </a:solidFill>
                <a:hlinkClick r:id="rId3" action="ppaction://hlinkfile"/>
              </a:rPr>
              <a:t>Annexure-</a:t>
            </a:r>
            <a:r>
              <a:rPr lang="en-IN" sz="2750" dirty="0">
                <a:hlinkClick r:id="rId3" action="ppaction://hlinkfile"/>
              </a:rPr>
              <a:t>B2),</a:t>
            </a:r>
            <a:endParaRPr lang="en-IN" sz="2750" dirty="0"/>
          </a:p>
          <a:p>
            <a:pPr algn="just"/>
            <a:r>
              <a:rPr lang="en-IN" sz="2750" dirty="0"/>
              <a:t>2</a:t>
            </a:r>
            <a:r>
              <a:rPr lang="en-IN" sz="2750" baseline="30000" dirty="0"/>
              <a:t>nd</a:t>
            </a:r>
            <a:r>
              <a:rPr lang="en-IN" sz="2750" dirty="0"/>
              <a:t> Visit on date immediately after the date of withdrawal of candidature &amp; submit report-II within 24 Hrs. </a:t>
            </a:r>
            <a:r>
              <a:rPr lang="en-IN" sz="2750" dirty="0">
                <a:hlinkClick r:id="rId4" action="ppaction://hlinkfile"/>
              </a:rPr>
              <a:t>(Annexure-B3) </a:t>
            </a:r>
            <a:r>
              <a:rPr lang="en-IN" sz="2750" dirty="0"/>
              <a:t>and remain in the constituency during entire campaign period and leave the constituency only after the completion of poll and sending  his Report-III </a:t>
            </a:r>
            <a:r>
              <a:rPr lang="en-IN" sz="2750" dirty="0">
                <a:hlinkClick r:id="rId5" action="ppaction://hlinkfile"/>
              </a:rPr>
              <a:t>(Annexure-B4),</a:t>
            </a:r>
            <a:endParaRPr lang="en-IN" sz="2750" dirty="0"/>
          </a:p>
          <a:p>
            <a:pPr algn="just"/>
            <a:r>
              <a:rPr lang="en-IN" sz="2500" dirty="0"/>
              <a:t>3</a:t>
            </a:r>
            <a:r>
              <a:rPr lang="en-IN" sz="2500" baseline="30000" dirty="0"/>
              <a:t>rd</a:t>
            </a:r>
            <a:r>
              <a:rPr lang="en-IN" sz="2500" dirty="0"/>
              <a:t> visit after 25 days ( will stay for 8 days)  from declaration of results to assist in finalisation of scrutiny report prepared by DEO. He will send his final(IV) </a:t>
            </a:r>
            <a:r>
              <a:rPr lang="en-IN" sz="2500" dirty="0">
                <a:hlinkClick r:id="rId6" action="ppaction://hlinkfile"/>
              </a:rPr>
              <a:t>(Annexure-B5) </a:t>
            </a:r>
            <a:r>
              <a:rPr lang="en-IN" sz="2500" dirty="0"/>
              <a:t>Report after that.</a:t>
            </a:r>
          </a:p>
        </p:txBody>
      </p:sp>
    </p:spTree>
    <p:extLst>
      <p:ext uri="{BB962C8B-B14F-4D97-AF65-F5344CB8AC3E}">
        <p14:creationId xmlns:p14="http://schemas.microsoft.com/office/powerpoint/2010/main" val="334645789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idx="4294967295"/>
          </p:nvPr>
        </p:nvSpPr>
        <p:spPr>
          <a:xfrm>
            <a:off x="2413000" y="260615"/>
            <a:ext cx="9144000" cy="719667"/>
          </a:xfrm>
          <a:prstGeom prst="rect">
            <a:avLst/>
          </a:prstGeom>
        </p:spPr>
        <p:txBody>
          <a:bodyPr/>
          <a:lstStyle/>
          <a:p>
            <a:pPr eaLnBrk="1" hangingPunct="1"/>
            <a:r>
              <a:rPr lang="en-IN" sz="2917" b="1" u="sng" dirty="0">
                <a:latin typeface="Times New Roman" panose="02020603050405020304" pitchFamily="18" charset="0"/>
              </a:rPr>
              <a:t>Complaint monitoring by Expenditure Observer </a:t>
            </a:r>
          </a:p>
        </p:txBody>
      </p:sp>
      <p:sp>
        <p:nvSpPr>
          <p:cNvPr id="114691" name="Content Placeholder 2"/>
          <p:cNvSpPr>
            <a:spLocks noGrp="1"/>
          </p:cNvSpPr>
          <p:nvPr>
            <p:ph idx="4294967295"/>
          </p:nvPr>
        </p:nvSpPr>
        <p:spPr>
          <a:xfrm>
            <a:off x="2286000" y="1270000"/>
            <a:ext cx="9267031" cy="5373688"/>
          </a:xfrm>
          <a:prstGeom prst="rect">
            <a:avLst/>
          </a:prstGeom>
        </p:spPr>
        <p:txBody>
          <a:bodyPr/>
          <a:lstStyle/>
          <a:p>
            <a:pPr algn="just" eaLnBrk="1" hangingPunct="1"/>
            <a:r>
              <a:rPr lang="en-US" sz="2500" b="1" dirty="0">
                <a:solidFill>
                  <a:srgbClr val="0000FF"/>
                </a:solidFill>
                <a:latin typeface="Baskerville Old Face" panose="02020602080505020303" pitchFamily="18" charset="0"/>
              </a:rPr>
              <a:t>Besides the call centre, the observer shall fix one hour time for hearing of complaints every day in the office of the RO. This time will be given wide publicity.</a:t>
            </a:r>
            <a:r>
              <a:rPr lang="en-US" sz="2500" dirty="0">
                <a:latin typeface="Baskerville Old Face" panose="02020602080505020303" pitchFamily="18" charset="0"/>
              </a:rPr>
              <a:t> </a:t>
            </a:r>
          </a:p>
          <a:p>
            <a:pPr algn="just" eaLnBrk="1" hangingPunct="1"/>
            <a:r>
              <a:rPr lang="en-US" sz="2500" dirty="0">
                <a:latin typeface="Baskerville Old Face" panose="02020602080505020303" pitchFamily="18" charset="0"/>
              </a:rPr>
              <a:t>All complaints will be </a:t>
            </a:r>
            <a:r>
              <a:rPr lang="en-US" sz="2500" b="1" dirty="0">
                <a:latin typeface="Baskerville Old Face" panose="02020602080505020303" pitchFamily="18" charset="0"/>
              </a:rPr>
              <a:t>inquired into within 24 hours</a:t>
            </a:r>
            <a:r>
              <a:rPr lang="en-US" sz="2500" dirty="0">
                <a:latin typeface="Baskerville Old Face" panose="02020602080505020303" pitchFamily="18" charset="0"/>
              </a:rPr>
              <a:t>, and a </a:t>
            </a:r>
            <a:r>
              <a:rPr lang="en-US" sz="2500" b="1" dirty="0">
                <a:latin typeface="Baskerville Old Face" panose="02020602080505020303" pitchFamily="18" charset="0"/>
              </a:rPr>
              <a:t>copy of the report given to the observer</a:t>
            </a:r>
            <a:r>
              <a:rPr lang="en-US" sz="2500" dirty="0">
                <a:latin typeface="Baskerville Old Face" panose="02020602080505020303" pitchFamily="18" charset="0"/>
              </a:rPr>
              <a:t> and also to the accounting team.</a:t>
            </a:r>
          </a:p>
          <a:p>
            <a:pPr algn="just" eaLnBrk="1" hangingPunct="1"/>
            <a:r>
              <a:rPr lang="en-US" sz="2500" dirty="0">
                <a:latin typeface="Baskerville Old Face" panose="02020602080505020303" pitchFamily="18" charset="0"/>
              </a:rPr>
              <a:t>One </a:t>
            </a:r>
            <a:r>
              <a:rPr lang="en-US" sz="2500" b="1" dirty="0">
                <a:latin typeface="Baskerville Old Face" panose="02020602080505020303" pitchFamily="18" charset="0"/>
              </a:rPr>
              <a:t>counter  to operate in the office of the RO </a:t>
            </a:r>
            <a:r>
              <a:rPr lang="en-US" sz="2500" dirty="0">
                <a:latin typeface="Baskerville Old Face" panose="02020602080505020303" pitchFamily="18" charset="0"/>
              </a:rPr>
              <a:t>every day from 9 AM to 5 PM to receive complaints and be reported to the Observer.</a:t>
            </a:r>
          </a:p>
          <a:p>
            <a:pPr algn="just" eaLnBrk="1" hangingPunct="1"/>
            <a:r>
              <a:rPr lang="en-US" sz="2500" dirty="0">
                <a:latin typeface="Baskerville Old Face" panose="02020602080505020303" pitchFamily="18" charset="0"/>
              </a:rPr>
              <a:t>Copies of all </a:t>
            </a:r>
            <a:r>
              <a:rPr lang="en-US" sz="2500" b="1" dirty="0">
                <a:latin typeface="Baskerville Old Face" panose="02020602080505020303" pitchFamily="18" charset="0"/>
              </a:rPr>
              <a:t>complaints received and reports of inquiries conducted shall be put on the notice board </a:t>
            </a:r>
            <a:r>
              <a:rPr lang="en-US" sz="2500" dirty="0">
                <a:latin typeface="Baskerville Old Face" panose="02020602080505020303" pitchFamily="18" charset="0"/>
              </a:rPr>
              <a:t>of the RO for information of the Public. </a:t>
            </a:r>
          </a:p>
          <a:p>
            <a:pPr algn="just" eaLnBrk="1" hangingPunct="1"/>
            <a:r>
              <a:rPr lang="en-US" sz="2500" dirty="0">
                <a:latin typeface="Baskerville Old Face" panose="02020602080505020303" pitchFamily="18" charset="0"/>
              </a:rPr>
              <a:t>Any member of the Public can obtain copies of these documents on payment of a fee of Re. 1 per page.</a:t>
            </a:r>
          </a:p>
        </p:txBody>
      </p:sp>
      <p:sp>
        <p:nvSpPr>
          <p:cNvPr id="114692" name="Slide Number Placeholder 3"/>
          <p:cNvSpPr>
            <a:spLocks noGrp="1"/>
          </p:cNvSpPr>
          <p:nvPr>
            <p:ph type="sldNum" sz="quarter" idx="4294967295"/>
          </p:nvPr>
        </p:nvSpPr>
        <p:spPr bwMode="auto">
          <a:xfrm>
            <a:off x="9144000" y="6356615"/>
            <a:ext cx="26670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5791" tIns="47896" rIns="95791" bIns="47896" rtlCol="0" anchor="ctr"/>
          <a:lstStyle>
            <a:lvl1pPr>
              <a:defRPr>
                <a:solidFill>
                  <a:schemeClr val="tx1"/>
                </a:solidFill>
                <a:latin typeface="Arial" panose="020B0604020202020204" pitchFamily="34" charset="0"/>
                <a:cs typeface="Arial" panose="020B0604020202020204" pitchFamily="34" charset="0"/>
              </a:defRPr>
            </a:lvl1pPr>
            <a:lvl2pPr marL="778271" indent="-299335">
              <a:defRPr>
                <a:solidFill>
                  <a:schemeClr val="tx1"/>
                </a:solidFill>
                <a:latin typeface="Arial" panose="020B0604020202020204" pitchFamily="34" charset="0"/>
                <a:cs typeface="Arial" panose="020B0604020202020204" pitchFamily="34" charset="0"/>
              </a:defRPr>
            </a:lvl2pPr>
            <a:lvl3pPr marL="1197340" indent="-239468">
              <a:defRPr>
                <a:solidFill>
                  <a:schemeClr val="tx1"/>
                </a:solidFill>
                <a:latin typeface="Arial" panose="020B0604020202020204" pitchFamily="34" charset="0"/>
                <a:cs typeface="Arial" panose="020B0604020202020204" pitchFamily="34" charset="0"/>
              </a:defRPr>
            </a:lvl3pPr>
            <a:lvl4pPr marL="1676275" indent="-239468">
              <a:defRPr>
                <a:solidFill>
                  <a:schemeClr val="tx1"/>
                </a:solidFill>
                <a:latin typeface="Arial" panose="020B0604020202020204" pitchFamily="34" charset="0"/>
                <a:cs typeface="Arial" panose="020B0604020202020204" pitchFamily="34" charset="0"/>
              </a:defRPr>
            </a:lvl4pPr>
            <a:lvl5pPr marL="2155212" indent="-239468">
              <a:defRPr>
                <a:solidFill>
                  <a:schemeClr val="tx1"/>
                </a:solidFill>
                <a:latin typeface="Arial" panose="020B0604020202020204" pitchFamily="34" charset="0"/>
                <a:cs typeface="Arial" panose="020B0604020202020204" pitchFamily="34" charset="0"/>
              </a:defRPr>
            </a:lvl5pPr>
            <a:lvl6pPr marL="2634148" indent="-23946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13084" indent="-23946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92020" indent="-23946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70955" indent="-23946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A162051-FC57-4A68-BE62-0773312897F7}" type="slidenum">
              <a:rPr lang="en-IN" sz="1083">
                <a:solidFill>
                  <a:prstClr val="white"/>
                </a:solidFill>
              </a:rPr>
              <a:pPr eaLnBrk="1" hangingPunct="1"/>
              <a:t>16</a:t>
            </a:fld>
            <a:endParaRPr lang="en-IN" sz="1083" dirty="0">
              <a:solidFill>
                <a:prstClr val="white"/>
              </a:solidFill>
            </a:endParaRPr>
          </a:p>
        </p:txBody>
      </p:sp>
    </p:spTree>
    <p:extLst>
      <p:ext uri="{BB962C8B-B14F-4D97-AF65-F5344CB8AC3E}">
        <p14:creationId xmlns:p14="http://schemas.microsoft.com/office/powerpoint/2010/main" val="197693401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095500" y="189178"/>
            <a:ext cx="9144000" cy="727604"/>
          </a:xfrm>
          <a:prstGeom prst="rect">
            <a:avLst/>
          </a:prstGeom>
        </p:spPr>
        <p:txBody>
          <a:bodyPr/>
          <a:lstStyle/>
          <a:p>
            <a:pPr algn="ctr"/>
            <a:r>
              <a:rPr lang="en-US" sz="3750" dirty="0">
                <a:solidFill>
                  <a:srgbClr val="FF0000"/>
                </a:solidFill>
              </a:rPr>
              <a:t>Assistant Expenditure Observer</a:t>
            </a:r>
          </a:p>
        </p:txBody>
      </p:sp>
      <p:sp>
        <p:nvSpPr>
          <p:cNvPr id="3" name="Text Placeholder 2"/>
          <p:cNvSpPr>
            <a:spLocks noGrp="1"/>
          </p:cNvSpPr>
          <p:nvPr>
            <p:ph type="body" idx="4294967295"/>
          </p:nvPr>
        </p:nvSpPr>
        <p:spPr>
          <a:xfrm>
            <a:off x="2286000" y="1016000"/>
            <a:ext cx="9334500" cy="5614458"/>
          </a:xfrm>
          <a:prstGeom prst="rect">
            <a:avLst/>
          </a:prstGeom>
        </p:spPr>
        <p:txBody>
          <a:bodyPr/>
          <a:lstStyle/>
          <a:p>
            <a:pPr algn="just">
              <a:buFont typeface="Arial" panose="020B0604020202020204" pitchFamily="34" charset="0"/>
              <a:buChar char="•"/>
            </a:pPr>
            <a:r>
              <a:rPr lang="en-US" sz="2500" dirty="0"/>
              <a:t>To be appointed for each Assembly Constituency </a:t>
            </a:r>
            <a:r>
              <a:rPr lang="en-US" sz="2500" dirty="0">
                <a:solidFill>
                  <a:schemeClr val="accent1"/>
                </a:solidFill>
              </a:rPr>
              <a:t>by   the DEO</a:t>
            </a:r>
            <a:r>
              <a:rPr lang="en-US" sz="2500" dirty="0"/>
              <a:t> in consultation with the Expenditure Observer</a:t>
            </a:r>
          </a:p>
          <a:p>
            <a:pPr algn="just">
              <a:buFont typeface="Arial" panose="020B0604020202020204" pitchFamily="34" charset="0"/>
              <a:buChar char="•"/>
            </a:pPr>
            <a:r>
              <a:rPr lang="en-US" sz="2500" dirty="0"/>
              <a:t>To belong to </a:t>
            </a:r>
            <a:r>
              <a:rPr lang="en-US" sz="2500" dirty="0">
                <a:solidFill>
                  <a:schemeClr val="accent1"/>
                </a:solidFill>
              </a:rPr>
              <a:t>Group B officers </a:t>
            </a:r>
            <a:r>
              <a:rPr lang="en-US" sz="2500" dirty="0"/>
              <a:t>or equivalent  in central    government services or Income Tax, Central Excise,       Audit &amp; Accounts officer or any central PSU </a:t>
            </a:r>
          </a:p>
          <a:p>
            <a:pPr algn="just">
              <a:buFont typeface="Arial" panose="020B0604020202020204" pitchFamily="34" charset="0"/>
              <a:buChar char="•"/>
            </a:pPr>
            <a:r>
              <a:rPr lang="en-US" sz="2500" dirty="0"/>
              <a:t>Should preferably be a local officer, posted within the same district or nearby</a:t>
            </a:r>
          </a:p>
          <a:p>
            <a:pPr algn="just">
              <a:buFont typeface="Arial" panose="020B0604020202020204" pitchFamily="34" charset="0"/>
              <a:buChar char="•"/>
            </a:pPr>
            <a:r>
              <a:rPr lang="en-US" sz="2500" dirty="0"/>
              <a:t>Shall see and supervise all actions on reports of video CDS, complaints, SOR, FE, expenditure register of candidates , actions by FS/SST and MCMC</a:t>
            </a:r>
          </a:p>
          <a:p>
            <a:pPr algn="just">
              <a:buFont typeface="Arial" panose="020B0604020202020204" pitchFamily="34" charset="0"/>
              <a:buChar char="•"/>
            </a:pPr>
            <a:r>
              <a:rPr lang="en-US" sz="2500" dirty="0"/>
              <a:t>Daily report to Observer in </a:t>
            </a:r>
            <a:r>
              <a:rPr lang="en-US" sz="2500" dirty="0">
                <a:hlinkClick r:id="rId2" action="ppaction://hlinkfile"/>
              </a:rPr>
              <a:t>Annexure-B6</a:t>
            </a:r>
            <a:endParaRPr lang="en-US" sz="2500" dirty="0"/>
          </a:p>
          <a:p>
            <a:pPr algn="l"/>
            <a:endParaRPr lang="en-US" sz="2500" dirty="0"/>
          </a:p>
        </p:txBody>
      </p:sp>
    </p:spTree>
    <p:extLst>
      <p:ext uri="{BB962C8B-B14F-4D97-AF65-F5344CB8AC3E}">
        <p14:creationId xmlns:p14="http://schemas.microsoft.com/office/powerpoint/2010/main" val="94537704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23446" y="444500"/>
            <a:ext cx="9587554" cy="853732"/>
          </a:xfrm>
          <a:prstGeom prst="rect">
            <a:avLst/>
          </a:prstGeom>
        </p:spPr>
        <p:txBody>
          <a:bodyPr>
            <a:normAutofit fontScale="25000" lnSpcReduction="20000"/>
          </a:bodyPr>
          <a:lstStyle/>
          <a:p>
            <a:pPr algn="ctr" defTabSz="956209" eaLnBrk="0" fontAlgn="base" hangingPunct="0">
              <a:lnSpc>
                <a:spcPct val="90000"/>
              </a:lnSpc>
              <a:spcBef>
                <a:spcPct val="0"/>
              </a:spcBef>
              <a:spcAft>
                <a:spcPct val="0"/>
              </a:spcAft>
              <a:defRPr/>
            </a:pPr>
            <a:r>
              <a:rPr lang="en-US" sz="12000" b="1" spc="-157" dirty="0">
                <a:ln w="3175">
                  <a:noFill/>
                </a:ln>
                <a:solidFill>
                  <a:srgbClr val="FF0000"/>
                </a:solidFill>
                <a:effectLst>
                  <a:outerShdw blurRad="50800" dist="38100" dir="2700000" algn="tl" rotWithShape="0">
                    <a:prstClr val="black">
                      <a:alpha val="40000"/>
                    </a:prstClr>
                  </a:outerShdw>
                </a:effectLst>
                <a:latin typeface="+mj-lt"/>
                <a:cs typeface="Arial" charset="0"/>
              </a:rPr>
              <a:t>STANDARD  OPERATING  PROCEDURE  FOR  SEIZURE  AND </a:t>
            </a:r>
          </a:p>
          <a:p>
            <a:pPr algn="ctr" defTabSz="956209" eaLnBrk="0" fontAlgn="base" hangingPunct="0">
              <a:lnSpc>
                <a:spcPct val="90000"/>
              </a:lnSpc>
              <a:spcBef>
                <a:spcPct val="0"/>
              </a:spcBef>
              <a:spcAft>
                <a:spcPct val="0"/>
              </a:spcAft>
              <a:defRPr/>
            </a:pPr>
            <a:r>
              <a:rPr lang="en-US" sz="12000" b="1" spc="-157" dirty="0">
                <a:ln w="3175">
                  <a:noFill/>
                </a:ln>
                <a:solidFill>
                  <a:srgbClr val="FF0000"/>
                </a:solidFill>
                <a:effectLst>
                  <a:outerShdw blurRad="50800" dist="38100" dir="2700000" algn="tl" rotWithShape="0">
                    <a:prstClr val="black">
                      <a:alpha val="40000"/>
                    </a:prstClr>
                  </a:outerShdw>
                </a:effectLst>
                <a:latin typeface="+mj-lt"/>
                <a:cs typeface="Arial" charset="0"/>
              </a:rPr>
              <a:t>RELEASE  OF  CASH  AND  OTHER  ITEMS.</a:t>
            </a:r>
            <a:r>
              <a:rPr lang="en-US" sz="5000" b="1" spc="-157"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cs typeface="Arial" charset="0"/>
              </a:rPr>
              <a:t/>
            </a:r>
            <a:br>
              <a:rPr lang="en-US" sz="5000" b="1" spc="-157"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cs typeface="Arial" charset="0"/>
              </a:rPr>
            </a:br>
            <a:endParaRPr lang="en-US" sz="5000" b="1" spc="-157"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cs typeface="Arial" charset="0"/>
            </a:endParaRPr>
          </a:p>
        </p:txBody>
      </p:sp>
      <p:sp>
        <p:nvSpPr>
          <p:cNvPr id="3" name="Content Placeholder 2"/>
          <p:cNvSpPr txBox="1">
            <a:spLocks/>
          </p:cNvSpPr>
          <p:nvPr/>
        </p:nvSpPr>
        <p:spPr>
          <a:xfrm>
            <a:off x="2095500" y="1524000"/>
            <a:ext cx="9169858" cy="4476753"/>
          </a:xfrm>
          <a:prstGeom prst="rect">
            <a:avLst/>
          </a:prstGeom>
        </p:spPr>
        <p:txBody>
          <a:bodyPr>
            <a:normAutofit/>
          </a:bodyPr>
          <a:lstStyle/>
          <a:p>
            <a:pPr marL="415743" indent="-415743" defTabSz="956209" eaLnBrk="0" fontAlgn="base" hangingPunct="0">
              <a:lnSpc>
                <a:spcPct val="90000"/>
              </a:lnSpc>
              <a:spcBef>
                <a:spcPct val="20000"/>
              </a:spcBef>
              <a:spcAft>
                <a:spcPct val="0"/>
              </a:spcAft>
              <a:defRPr/>
            </a:pPr>
            <a:r>
              <a:rPr lang="en-US" sz="2083" b="1" dirty="0"/>
              <a:t>ECI no.76/INSTRUCTIONS/EEPS/2015/VOL-II DATED 29</a:t>
            </a:r>
            <a:r>
              <a:rPr lang="en-US" sz="2083" b="1" baseline="30000" dirty="0"/>
              <a:t>TH</a:t>
            </a:r>
            <a:r>
              <a:rPr lang="en-US" sz="2083" b="1" dirty="0"/>
              <a:t> MAY, 2015- ANNEXE-73</a:t>
            </a:r>
          </a:p>
          <a:p>
            <a:pPr marL="415743" indent="-415743" defTabSz="956209" eaLnBrk="0" fontAlgn="base" hangingPunct="0">
              <a:lnSpc>
                <a:spcPct val="90000"/>
              </a:lnSpc>
              <a:spcBef>
                <a:spcPct val="20000"/>
              </a:spcBef>
              <a:spcAft>
                <a:spcPct val="0"/>
              </a:spcAft>
              <a:defRPr/>
            </a:pPr>
            <a:endParaRPr lang="en-US" sz="2083" b="1" dirty="0"/>
          </a:p>
          <a:p>
            <a:pPr marL="415743" indent="-415743" defTabSz="956209" eaLnBrk="0" fontAlgn="base" hangingPunct="0">
              <a:lnSpc>
                <a:spcPct val="90000"/>
              </a:lnSpc>
              <a:spcBef>
                <a:spcPct val="20000"/>
              </a:spcBef>
              <a:spcAft>
                <a:spcPct val="0"/>
              </a:spcAft>
              <a:buBlip>
                <a:blip r:embed="rId2"/>
              </a:buBlip>
              <a:defRPr/>
            </a:pPr>
            <a:r>
              <a:rPr lang="en-US" sz="2083" dirty="0"/>
              <a:t> Commission has issued this order in </a:t>
            </a:r>
            <a:r>
              <a:rPr lang="en-US" sz="2083" b="1" dirty="0"/>
              <a:t>suppression of its earlier order No. 76/Instructions/2015/vol. XIX dated 30</a:t>
            </a:r>
            <a:r>
              <a:rPr lang="en-US" sz="2083" b="1" baseline="30000" dirty="0"/>
              <a:t>th</a:t>
            </a:r>
            <a:r>
              <a:rPr lang="en-US" sz="2083" b="1" dirty="0"/>
              <a:t> December, 2014.</a:t>
            </a:r>
          </a:p>
          <a:p>
            <a:pPr marL="415743" indent="-415743" algn="just" defTabSz="956209" eaLnBrk="0" fontAlgn="base" hangingPunct="0">
              <a:lnSpc>
                <a:spcPct val="150000"/>
              </a:lnSpc>
              <a:spcBef>
                <a:spcPct val="20000"/>
              </a:spcBef>
              <a:spcAft>
                <a:spcPct val="0"/>
              </a:spcAft>
              <a:buBlip>
                <a:blip r:embed="rId2"/>
              </a:buBlip>
              <a:defRPr/>
            </a:pPr>
            <a:r>
              <a:rPr lang="en-US" sz="2083" dirty="0"/>
              <a:t>The detailed instructions including the Standard Operating Procedure for deployment of the Flying Squads, Static Surveillance Team, for seizure and release of cash and other items during election process including the involvement of the DEO, the Police, the other district functionaries attached to the process, the Superintendent of Excise, the nodal officer of the Income Tax department has been laid down in the Order.</a:t>
            </a:r>
          </a:p>
        </p:txBody>
      </p:sp>
    </p:spTree>
    <p:extLst>
      <p:ext uri="{BB962C8B-B14F-4D97-AF65-F5344CB8AC3E}">
        <p14:creationId xmlns:p14="http://schemas.microsoft.com/office/powerpoint/2010/main" val="2343713505"/>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5692" y="188643"/>
            <a:ext cx="4770529" cy="576064"/>
          </a:xfrm>
        </p:spPr>
        <p:txBody>
          <a:bodyPr>
            <a:normAutofit fontScale="90000"/>
          </a:bodyPr>
          <a:lstStyle/>
          <a:p>
            <a:pPr algn="ctr"/>
            <a:r>
              <a:rPr lang="en-US" b="1" dirty="0"/>
              <a:t>Flying Squad (FS) </a:t>
            </a:r>
            <a:endParaRPr lang="en-US" dirty="0"/>
          </a:p>
        </p:txBody>
      </p:sp>
      <p:sp>
        <p:nvSpPr>
          <p:cNvPr id="3" name="Content Placeholder 2"/>
          <p:cNvSpPr>
            <a:spLocks noGrp="1"/>
          </p:cNvSpPr>
          <p:nvPr>
            <p:ph type="body" sz="quarter" idx="10"/>
          </p:nvPr>
        </p:nvSpPr>
        <p:spPr>
          <a:xfrm>
            <a:off x="2159000" y="1079500"/>
            <a:ext cx="9430226" cy="5195787"/>
          </a:xfrm>
        </p:spPr>
        <p:txBody>
          <a:bodyPr>
            <a:noAutofit/>
          </a:bodyPr>
          <a:lstStyle/>
          <a:p>
            <a:pPr algn="just"/>
            <a:r>
              <a:rPr lang="en-US" sz="2000" dirty="0"/>
              <a:t>There shall be </a:t>
            </a:r>
            <a:r>
              <a:rPr lang="en-US" sz="2000" dirty="0">
                <a:solidFill>
                  <a:srgbClr val="00B0F0"/>
                </a:solidFill>
              </a:rPr>
              <a:t>three or more Flying S</a:t>
            </a:r>
            <a:r>
              <a:rPr lang="en-US" sz="2000" dirty="0"/>
              <a:t>quads (FS) in each Assembly Constituency /Segment. </a:t>
            </a:r>
          </a:p>
          <a:p>
            <a:pPr algn="just"/>
            <a:r>
              <a:rPr lang="en-US" sz="2000" b="1" dirty="0">
                <a:solidFill>
                  <a:srgbClr val="FF0000"/>
                </a:solidFill>
              </a:rPr>
              <a:t>The FS shall start functioning from the date of announcement of election and shall continue till completion of poll</a:t>
            </a:r>
            <a:r>
              <a:rPr lang="en-US" sz="2000" dirty="0"/>
              <a:t>. </a:t>
            </a:r>
          </a:p>
          <a:p>
            <a:pPr algn="just"/>
            <a:r>
              <a:rPr lang="en-US" sz="2000" dirty="0"/>
              <a:t>The Flying Squad shall </a:t>
            </a:r>
          </a:p>
          <a:p>
            <a:pPr marL="404103" indent="-404103" algn="just">
              <a:buAutoNum type="alphaLcParenBoth"/>
            </a:pPr>
            <a:r>
              <a:rPr lang="en-US" sz="2000" dirty="0">
                <a:solidFill>
                  <a:srgbClr val="00B0F0"/>
                </a:solidFill>
              </a:rPr>
              <a:t>attend to all model code of conduct violations </a:t>
            </a:r>
            <a:r>
              <a:rPr lang="en-US" sz="2000" dirty="0"/>
              <a:t>and related complaints; </a:t>
            </a:r>
          </a:p>
          <a:p>
            <a:pPr marL="404103" indent="-404103" algn="just">
              <a:buAutoNum type="alphaLcParenBoth"/>
            </a:pPr>
            <a:r>
              <a:rPr lang="en-US" sz="2000" dirty="0"/>
              <a:t> attend to all complaints of threat, intimidation, movement of antisocial elements, liquor, arms and ammunition and large sum of cash for the purpose of bribing of electors etc.; </a:t>
            </a:r>
          </a:p>
          <a:p>
            <a:pPr marL="404103" indent="-404103" algn="just">
              <a:buAutoNum type="alphaLcParenBoth"/>
            </a:pPr>
            <a:r>
              <a:rPr lang="en-US" sz="2000" dirty="0"/>
              <a:t>attend to all complaints regarding election expenditure incurred or authorized by the candidates </a:t>
            </a:r>
            <a:r>
              <a:rPr lang="en-US" sz="2000" i="1" dirty="0"/>
              <a:t>I political party</a:t>
            </a:r>
            <a:r>
              <a:rPr lang="en-US" sz="2000" i="1" dirty="0" smtClean="0"/>
              <a:t>;</a:t>
            </a:r>
            <a:endParaRPr lang="en-US" sz="2000" i="1" dirty="0"/>
          </a:p>
          <a:p>
            <a:pPr marL="404103" indent="-404103" algn="just">
              <a:buAutoNum type="alphaLcParenBoth"/>
            </a:pPr>
            <a:r>
              <a:rPr lang="en-US" sz="2000" i="1" dirty="0" err="1"/>
              <a:t>Videograph</a:t>
            </a:r>
            <a:r>
              <a:rPr lang="en-US" sz="2000" i="1" dirty="0"/>
              <a:t> </a:t>
            </a:r>
            <a:r>
              <a:rPr lang="en-US" sz="2000" dirty="0"/>
              <a:t>with the help of </a:t>
            </a:r>
            <a:r>
              <a:rPr lang="en-US" sz="2000" dirty="0">
                <a:solidFill>
                  <a:srgbClr val="00B0F0"/>
                </a:solidFill>
              </a:rPr>
              <a:t>Video Surveillance Team (VST), all major rallies, public meetings or other major expenses </a:t>
            </a:r>
            <a:r>
              <a:rPr lang="en-US" sz="2000" dirty="0"/>
              <a:t>made by political parties after the announcement of election by the Commission. </a:t>
            </a:r>
          </a:p>
        </p:txBody>
      </p:sp>
    </p:spTree>
    <p:extLst>
      <p:ext uri="{BB962C8B-B14F-4D97-AF65-F5344CB8AC3E}">
        <p14:creationId xmlns:p14="http://schemas.microsoft.com/office/powerpoint/2010/main" val="10189585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8"/>
            <a:ext cx="9144000" cy="505097"/>
          </a:xfrm>
          <a:solidFill>
            <a:schemeClr val="accent6">
              <a:lumMod val="40000"/>
              <a:lumOff val="60000"/>
            </a:schemeClr>
          </a:solidFill>
        </p:spPr>
        <p:txBody>
          <a:bodyPr>
            <a:normAutofit/>
          </a:bodyPr>
          <a:lstStyle/>
          <a:p>
            <a:pPr algn="ctr"/>
            <a:r>
              <a:rPr lang="en-IN" sz="2800" dirty="0" smtClean="0"/>
              <a:t>Election Expenditure Monitoring-Excise Matters</a:t>
            </a:r>
            <a:endParaRPr lang="en-IN" sz="2800" dirty="0"/>
          </a:p>
        </p:txBody>
      </p:sp>
      <p:sp>
        <p:nvSpPr>
          <p:cNvPr id="3" name="Subtitle 2"/>
          <p:cNvSpPr>
            <a:spLocks noGrp="1"/>
          </p:cNvSpPr>
          <p:nvPr>
            <p:ph type="subTitle" idx="1"/>
          </p:nvPr>
        </p:nvSpPr>
        <p:spPr>
          <a:xfrm>
            <a:off x="444137" y="722811"/>
            <a:ext cx="11251474" cy="5904412"/>
          </a:xfrm>
          <a:solidFill>
            <a:schemeClr val="accent5">
              <a:lumMod val="20000"/>
              <a:lumOff val="80000"/>
            </a:schemeClr>
          </a:solidFill>
        </p:spPr>
        <p:txBody>
          <a:bodyPr>
            <a:normAutofit/>
          </a:bodyPr>
          <a:lstStyle/>
          <a:p>
            <a:r>
              <a:rPr lang="en-IN" sz="3200" dirty="0" smtClean="0">
                <a:solidFill>
                  <a:srgbClr val="7030A0"/>
                </a:solidFill>
              </a:rPr>
              <a:t>State Nodal Officer of POLICE (Expenditure) </a:t>
            </a:r>
          </a:p>
          <a:p>
            <a:endParaRPr lang="en-IN" sz="1100" dirty="0" smtClean="0">
              <a:solidFill>
                <a:srgbClr val="7030A0"/>
              </a:solidFill>
            </a:endParaRPr>
          </a:p>
          <a:p>
            <a:pPr marL="342900" indent="-342900" algn="l">
              <a:buFont typeface="Arial" panose="020B0604020202020204" pitchFamily="34" charset="0"/>
              <a:buChar char="•"/>
            </a:pPr>
            <a:r>
              <a:rPr lang="en-IN" sz="2800" dirty="0" smtClean="0"/>
              <a:t>One officer not below the rank of IG at the Police HQ of the State. </a:t>
            </a:r>
          </a:p>
          <a:p>
            <a:pPr marL="342900" indent="-342900" algn="l">
              <a:buFont typeface="Arial" panose="020B0604020202020204" pitchFamily="34" charset="0"/>
              <a:buChar char="•"/>
            </a:pPr>
            <a:r>
              <a:rPr lang="en-US" sz="2800" dirty="0" smtClean="0"/>
              <a:t>For coordination </a:t>
            </a:r>
            <a:r>
              <a:rPr lang="en-US" sz="2800" dirty="0"/>
              <a:t>with all flying squads, SSTs, law enforcement agencies and with the Commission. </a:t>
            </a:r>
            <a:endParaRPr lang="en-US" sz="2800" dirty="0" smtClean="0"/>
          </a:p>
          <a:p>
            <a:pPr marL="342900" indent="-342900" algn="l">
              <a:buFont typeface="Arial" panose="020B0604020202020204" pitchFamily="34" charset="0"/>
              <a:buChar char="•"/>
            </a:pPr>
            <a:r>
              <a:rPr lang="en-US" sz="2800" dirty="0" smtClean="0"/>
              <a:t>His </a:t>
            </a:r>
            <a:r>
              <a:rPr lang="en-US" sz="2800" dirty="0"/>
              <a:t>office telephone/fax number and mobile number shall be intimated to the Expenditure Observers, Investigation Directorate, Excise Department and other law enforcement agencies during election. </a:t>
            </a:r>
            <a:endParaRPr lang="en-US" sz="2800" dirty="0" smtClean="0"/>
          </a:p>
          <a:p>
            <a:pPr marL="342900" indent="-342900" algn="l">
              <a:buFont typeface="Arial" panose="020B0604020202020204" pitchFamily="34" charset="0"/>
              <a:buChar char="•"/>
            </a:pPr>
            <a:r>
              <a:rPr lang="en-US" sz="2800" dirty="0" smtClean="0"/>
              <a:t>He </a:t>
            </a:r>
            <a:r>
              <a:rPr lang="en-US" sz="2800" dirty="0"/>
              <a:t>shall train all the master trainers of the districts, who in turn shall train all personnel engaged in Flying Squad or SST. </a:t>
            </a:r>
            <a:endParaRPr lang="en-US" sz="2800" dirty="0" smtClean="0"/>
          </a:p>
          <a:p>
            <a:pPr marL="342900" indent="-342900" algn="l">
              <a:buFont typeface="Arial" panose="020B0604020202020204" pitchFamily="34" charset="0"/>
              <a:buChar char="•"/>
            </a:pPr>
            <a:r>
              <a:rPr lang="en-US" sz="2800" dirty="0" smtClean="0"/>
              <a:t>He </a:t>
            </a:r>
            <a:r>
              <a:rPr lang="en-US" sz="2800" dirty="0"/>
              <a:t>shall be responsible for coordination with other law enforcement agencies, engaged in the election expenditure monitoring. </a:t>
            </a:r>
            <a:endParaRPr lang="en-IN" sz="3200" dirty="0" smtClean="0">
              <a:solidFill>
                <a:srgbClr val="7030A0"/>
              </a:solidFill>
            </a:endParaRPr>
          </a:p>
        </p:txBody>
      </p:sp>
    </p:spTree>
    <p:extLst>
      <p:ext uri="{BB962C8B-B14F-4D97-AF65-F5344CB8AC3E}">
        <p14:creationId xmlns:p14="http://schemas.microsoft.com/office/powerpoint/2010/main" val="7987290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2222500" y="692697"/>
            <a:ext cx="9184090" cy="5832647"/>
          </a:xfrm>
        </p:spPr>
        <p:txBody>
          <a:bodyPr>
            <a:normAutofit lnSpcReduction="10000"/>
          </a:bodyPr>
          <a:lstStyle/>
          <a:p>
            <a:pPr algn="just"/>
            <a:r>
              <a:rPr lang="en-US" sz="2500" dirty="0"/>
              <a:t>In Expenditure Sensitive Constituencies (ESC), there shall be more FSs,</a:t>
            </a:r>
          </a:p>
          <a:p>
            <a:pPr algn="just"/>
            <a:r>
              <a:rPr lang="en-US" sz="2500" dirty="0"/>
              <a:t>The FS shall not be given any other work </a:t>
            </a:r>
          </a:p>
          <a:p>
            <a:pPr algn="just"/>
            <a:r>
              <a:rPr lang="en-US" sz="2500" dirty="0"/>
              <a:t>The names and mobile numbers of </a:t>
            </a:r>
            <a:r>
              <a:rPr lang="en-US" sz="2500" b="1" dirty="0">
                <a:solidFill>
                  <a:schemeClr val="accent2">
                    <a:lumMod val="75000"/>
                  </a:schemeClr>
                </a:solidFill>
              </a:rPr>
              <a:t>the Magistrate as head of the FS </a:t>
            </a:r>
            <a:r>
              <a:rPr lang="en-US" sz="2500" dirty="0"/>
              <a:t>and  other officials in FS </a:t>
            </a:r>
            <a:r>
              <a:rPr lang="en-US" sz="2500" i="1" dirty="0"/>
              <a:t>shall be provided to the Complaint Monitoring Control Room and </a:t>
            </a:r>
            <a:r>
              <a:rPr lang="en-US" sz="2500" dirty="0"/>
              <a:t>Call Centre, RO, DEO, General Observer, Police Observer, Expenditure Observer and Assistant Expenditure Observer. </a:t>
            </a:r>
          </a:p>
          <a:p>
            <a:pPr algn="just"/>
            <a:r>
              <a:rPr lang="en-US" sz="2500" dirty="0"/>
              <a:t>In ESCs, CPF or State Armed Police may be mixed in the FS, depending on the situation.</a:t>
            </a:r>
          </a:p>
          <a:p>
            <a:pPr marL="0" indent="0" algn="just">
              <a:buNone/>
            </a:pPr>
            <a:endParaRPr lang="en-US" sz="2500" dirty="0"/>
          </a:p>
          <a:p>
            <a:r>
              <a:rPr lang="en-US" sz="2500" b="1" dirty="0">
                <a:solidFill>
                  <a:srgbClr val="FF0000"/>
                </a:solidFill>
              </a:rPr>
              <a:t>The entire proceeding of the FS shall be video recorded</a:t>
            </a:r>
            <a:r>
              <a:rPr lang="en-US" sz="2500" dirty="0"/>
              <a:t>. </a:t>
            </a:r>
          </a:p>
          <a:p>
            <a:pPr algn="just"/>
            <a:r>
              <a:rPr lang="en-US" sz="2500" b="1" i="1" dirty="0">
                <a:solidFill>
                  <a:srgbClr val="FF0000"/>
                </a:solidFill>
              </a:rPr>
              <a:t>All the vehicles used by the Flying Squads shall be fitted with the CCTV cameras! webcams or shall have video cameras (keeping in view the availability and economic viability) for recording the interception made by the Flying Squads </a:t>
            </a:r>
            <a:endParaRPr lang="en-US" sz="2500" b="1" dirty="0">
              <a:solidFill>
                <a:srgbClr val="FF0000"/>
              </a:solidFill>
            </a:endParaRPr>
          </a:p>
          <a:p>
            <a:pPr algn="ctr"/>
            <a:endParaRPr lang="en-US" sz="1583" dirty="0"/>
          </a:p>
        </p:txBody>
      </p:sp>
    </p:spTree>
    <p:extLst>
      <p:ext uri="{BB962C8B-B14F-4D97-AF65-F5344CB8AC3E}">
        <p14:creationId xmlns:p14="http://schemas.microsoft.com/office/powerpoint/2010/main" val="3685556009"/>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0" y="190500"/>
            <a:ext cx="9196712" cy="504056"/>
          </a:xfrm>
        </p:spPr>
        <p:txBody>
          <a:bodyPr>
            <a:noAutofit/>
          </a:bodyPr>
          <a:lstStyle/>
          <a:p>
            <a:pPr algn="ctr"/>
            <a:r>
              <a:rPr lang="en-US" sz="2333" b="1" dirty="0"/>
              <a:t>Responsibility of Magistrate in FS</a:t>
            </a:r>
          </a:p>
        </p:txBody>
      </p:sp>
      <p:sp>
        <p:nvSpPr>
          <p:cNvPr id="3" name="Content Placeholder 2"/>
          <p:cNvSpPr>
            <a:spLocks noGrp="1"/>
          </p:cNvSpPr>
          <p:nvPr>
            <p:ph type="body" sz="quarter" idx="10"/>
          </p:nvPr>
        </p:nvSpPr>
        <p:spPr>
          <a:xfrm>
            <a:off x="2222500" y="1016000"/>
            <a:ext cx="9184093" cy="5022303"/>
          </a:xfrm>
        </p:spPr>
        <p:txBody>
          <a:bodyPr>
            <a:noAutofit/>
          </a:bodyPr>
          <a:lstStyle/>
          <a:p>
            <a:pPr algn="just"/>
            <a:r>
              <a:rPr lang="en-US" sz="2083" dirty="0"/>
              <a:t>The Magistrate of the FS will ensure that proper procedure  is followed and there is no law and order problem.</a:t>
            </a:r>
          </a:p>
          <a:p>
            <a:pPr algn="just"/>
            <a:endParaRPr lang="en-US" sz="2083" dirty="0"/>
          </a:p>
          <a:p>
            <a:pPr marL="0" indent="0" algn="ctr">
              <a:buNone/>
            </a:pPr>
            <a:r>
              <a:rPr lang="en-US" sz="2500" b="1" dirty="0"/>
              <a:t>Reporting of FS</a:t>
            </a:r>
          </a:p>
          <a:p>
            <a:pPr algn="just"/>
            <a:r>
              <a:rPr lang="en-US" sz="2083" dirty="0"/>
              <a:t>Daily Activity report in respect of items of  seizure of bribe or cash to the D.E.O. in a format as per </a:t>
            </a:r>
            <a:r>
              <a:rPr lang="en-US" sz="2083" b="1" dirty="0">
                <a:solidFill>
                  <a:schemeClr val="accent2">
                    <a:lumMod val="75000"/>
                  </a:schemeClr>
                </a:solidFill>
                <a:hlinkClick r:id="rId3" action="ppaction://hlinkfile"/>
              </a:rPr>
              <a:t>Annexure – B8</a:t>
            </a:r>
            <a:r>
              <a:rPr lang="en-US" sz="2083" b="1" dirty="0">
                <a:solidFill>
                  <a:schemeClr val="accent2">
                    <a:lumMod val="75000"/>
                  </a:schemeClr>
                </a:solidFill>
              </a:rPr>
              <a:t> </a:t>
            </a:r>
            <a:r>
              <a:rPr lang="en-US" sz="2083" dirty="0"/>
              <a:t> to DEO, SP and EO.</a:t>
            </a:r>
          </a:p>
          <a:p>
            <a:pPr algn="just">
              <a:buNone/>
            </a:pPr>
            <a:endParaRPr lang="en-US" sz="2083" dirty="0"/>
          </a:p>
          <a:p>
            <a:pPr algn="just"/>
            <a:r>
              <a:rPr lang="en-US" sz="2083" i="1" dirty="0"/>
              <a:t>Daily Activity report in </a:t>
            </a:r>
            <a:r>
              <a:rPr lang="en-US" sz="2083" dirty="0"/>
              <a:t>respect of MCC violations to RO, DEO, S. P. and General Observer in the format as given in </a:t>
            </a:r>
            <a:r>
              <a:rPr lang="en-US" sz="2083" b="1" dirty="0">
                <a:solidFill>
                  <a:schemeClr val="accent2">
                    <a:lumMod val="75000"/>
                  </a:schemeClr>
                </a:solidFill>
                <a:hlinkClick r:id="rId4" action="ppaction://hlinkfile"/>
              </a:rPr>
              <a:t>Annexure-B9</a:t>
            </a:r>
            <a:r>
              <a:rPr lang="en-US" sz="2083" dirty="0"/>
              <a:t>.  </a:t>
            </a:r>
          </a:p>
          <a:p>
            <a:pPr algn="just">
              <a:buNone/>
            </a:pPr>
            <a:endParaRPr lang="en-US" sz="2083" dirty="0"/>
          </a:p>
          <a:p>
            <a:r>
              <a:rPr lang="en-US" sz="2083" b="1" dirty="0"/>
              <a:t>The S. P. shall send daily activity report to Nodal Officer of Police Headquarter, who shall compile all such reports from the district and send a consolidated report in the same format ( i.e</a:t>
            </a:r>
            <a:r>
              <a:rPr lang="en-US" sz="2083" b="1" dirty="0">
                <a:solidFill>
                  <a:schemeClr val="accent4">
                    <a:lumMod val="75000"/>
                  </a:schemeClr>
                </a:solidFill>
              </a:rPr>
              <a:t>.,: Annexure – B8 &amp; B9</a:t>
            </a:r>
            <a:r>
              <a:rPr lang="en-US" sz="2083" b="1" dirty="0"/>
              <a:t>) on the next day by fax/ e-mail to the Commission with a copy to the CEO of the state.</a:t>
            </a:r>
            <a:endParaRPr lang="en-US" sz="2083" dirty="0"/>
          </a:p>
          <a:p>
            <a:pPr marL="0" indent="0">
              <a:buNone/>
            </a:pPr>
            <a:endParaRPr lang="en-US" sz="1917" dirty="0"/>
          </a:p>
        </p:txBody>
      </p:sp>
    </p:spTree>
    <p:extLst>
      <p:ext uri="{BB962C8B-B14F-4D97-AF65-F5344CB8AC3E}">
        <p14:creationId xmlns:p14="http://schemas.microsoft.com/office/powerpoint/2010/main" val="1420904307"/>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2286000" y="317500"/>
            <a:ext cx="9390620" cy="6279852"/>
          </a:xfrm>
        </p:spPr>
        <p:txBody>
          <a:bodyPr>
            <a:normAutofit fontScale="70000" lnSpcReduction="20000"/>
          </a:bodyPr>
          <a:lstStyle/>
          <a:p>
            <a:pPr algn="ctr">
              <a:buNone/>
            </a:pPr>
            <a:r>
              <a:rPr lang="en-US" sz="2667" b="1" dirty="0"/>
              <a:t>Responsibility of in Charge of FS</a:t>
            </a:r>
            <a:endParaRPr lang="en-US" sz="2667" dirty="0"/>
          </a:p>
          <a:p>
            <a:pPr marL="0" indent="0" algn="just">
              <a:lnSpc>
                <a:spcPct val="150000"/>
              </a:lnSpc>
              <a:buNone/>
            </a:pPr>
            <a:r>
              <a:rPr lang="en-US" sz="2167" dirty="0"/>
              <a:t>In case of suspicion of commission, of any crime, the </a:t>
            </a:r>
            <a:r>
              <a:rPr lang="en-US" sz="2167" b="1" dirty="0">
                <a:solidFill>
                  <a:srgbClr val="FF0000"/>
                </a:solidFill>
              </a:rPr>
              <a:t>in charge Police Officer of FS </a:t>
            </a:r>
            <a:r>
              <a:rPr lang="en-US" sz="2167" dirty="0"/>
              <a:t>shall -</a:t>
            </a:r>
          </a:p>
          <a:p>
            <a:pPr algn="just">
              <a:lnSpc>
                <a:spcPct val="150000"/>
              </a:lnSpc>
            </a:pPr>
            <a:r>
              <a:rPr lang="en-US" sz="2167" dirty="0"/>
              <a:t>seize cash or items of bribe or other such items, and </a:t>
            </a:r>
          </a:p>
          <a:p>
            <a:pPr algn="just">
              <a:lnSpc>
                <a:spcPct val="150000"/>
              </a:lnSpc>
            </a:pPr>
            <a:r>
              <a:rPr lang="en-US" sz="2167" dirty="0"/>
              <a:t>gather evidence and record statement of the witnesses and the persons from whom the items are seized and </a:t>
            </a:r>
          </a:p>
          <a:p>
            <a:pPr algn="just">
              <a:lnSpc>
                <a:spcPct val="150000"/>
              </a:lnSpc>
            </a:pPr>
            <a:r>
              <a:rPr lang="en-US" sz="2167" dirty="0"/>
              <a:t>issue proper </a:t>
            </a:r>
            <a:r>
              <a:rPr lang="en-US" sz="2167" dirty="0" err="1"/>
              <a:t>Panchnama</a:t>
            </a:r>
            <a:r>
              <a:rPr lang="en-US" sz="2167" dirty="0"/>
              <a:t> for seizure to the person from whom such items are seized. </a:t>
            </a:r>
          </a:p>
          <a:p>
            <a:pPr algn="just">
              <a:lnSpc>
                <a:spcPct val="150000"/>
              </a:lnSpc>
            </a:pPr>
            <a:r>
              <a:rPr lang="en-US" sz="2167" b="1" dirty="0">
                <a:solidFill>
                  <a:srgbClr val="FF0000"/>
                </a:solidFill>
              </a:rPr>
              <a:t>He shall ensure that case is submitted in the Court of </a:t>
            </a:r>
            <a:r>
              <a:rPr lang="en-US" sz="2167" b="1" i="1" dirty="0">
                <a:solidFill>
                  <a:srgbClr val="FF0000"/>
                </a:solidFill>
              </a:rPr>
              <a:t>competent </a:t>
            </a:r>
            <a:r>
              <a:rPr lang="en-US" sz="2167" b="1" dirty="0">
                <a:solidFill>
                  <a:srgbClr val="FF0000"/>
                </a:solidFill>
              </a:rPr>
              <a:t>jurisdiction within 24 hrs.</a:t>
            </a:r>
          </a:p>
          <a:p>
            <a:pPr algn="just">
              <a:lnSpc>
                <a:spcPct val="150000"/>
              </a:lnSpc>
            </a:pPr>
            <a:r>
              <a:rPr lang="en-US" sz="2167" b="1" dirty="0">
                <a:solidFill>
                  <a:srgbClr val="FF0000"/>
                </a:solidFill>
              </a:rPr>
              <a:t>  </a:t>
            </a:r>
            <a:r>
              <a:rPr lang="en-US" sz="2167" dirty="0"/>
              <a:t>file complaints/</a:t>
            </a:r>
            <a:r>
              <a:rPr lang="en-US" sz="2167" dirty="0" err="1"/>
              <a:t>F.l.R</a:t>
            </a:r>
            <a:r>
              <a:rPr lang="en-US" sz="2167" dirty="0"/>
              <a:t>. immediately against </a:t>
            </a:r>
          </a:p>
          <a:p>
            <a:pPr algn="just">
              <a:lnSpc>
                <a:spcPct val="150000"/>
              </a:lnSpc>
              <a:buFont typeface="Wingdings" panose="05000000000000000000" pitchFamily="2" charset="2"/>
              <a:buChar char="ü"/>
            </a:pPr>
            <a:r>
              <a:rPr lang="en-US" sz="2167" dirty="0"/>
              <a:t>the persons, receiving and giving bribe; and </a:t>
            </a:r>
          </a:p>
          <a:p>
            <a:pPr algn="just">
              <a:lnSpc>
                <a:spcPct val="150000"/>
              </a:lnSpc>
              <a:buFont typeface="Wingdings" panose="05000000000000000000" pitchFamily="2" charset="2"/>
              <a:buChar char="ü"/>
            </a:pPr>
            <a:r>
              <a:rPr lang="en-US" sz="2167" dirty="0"/>
              <a:t>any other person from whom contraband items are seized, or</a:t>
            </a:r>
          </a:p>
          <a:p>
            <a:pPr algn="just">
              <a:lnSpc>
                <a:spcPct val="150000"/>
              </a:lnSpc>
              <a:buFont typeface="Wingdings" panose="05000000000000000000" pitchFamily="2" charset="2"/>
              <a:buChar char="ü"/>
            </a:pPr>
            <a:r>
              <a:rPr lang="en-US" sz="2167" dirty="0"/>
              <a:t>any other antisocial elements found engaged in illegal activity. </a:t>
            </a:r>
          </a:p>
          <a:p>
            <a:pPr algn="just">
              <a:lnSpc>
                <a:spcPct val="150000"/>
              </a:lnSpc>
              <a:buFont typeface="Wingdings" panose="05000000000000000000" pitchFamily="2" charset="2"/>
              <a:buChar char="v"/>
            </a:pPr>
            <a:r>
              <a:rPr lang="en-US" sz="2167" dirty="0"/>
              <a:t>The copy of the complaint/FIR shall be displayed on the notice board of the R.O. for public information and be sent to the DEO, General Observer, Expenditure Observer and Police Observer. </a:t>
            </a:r>
          </a:p>
          <a:p>
            <a:pPr algn="just">
              <a:lnSpc>
                <a:spcPct val="150000"/>
              </a:lnSpc>
              <a:buFont typeface="Wingdings" panose="05000000000000000000" pitchFamily="2" charset="2"/>
              <a:buChar char="v"/>
            </a:pPr>
            <a:r>
              <a:rPr lang="en-US" sz="2167" dirty="0"/>
              <a:t>The Expenditure Observer shall mention it in the Shadow Observation Register, if it has links with any candidate's election expenditure.</a:t>
            </a:r>
          </a:p>
          <a:p>
            <a:pPr>
              <a:lnSpc>
                <a:spcPct val="150000"/>
              </a:lnSpc>
            </a:pPr>
            <a:endParaRPr lang="en-US" sz="1917" dirty="0"/>
          </a:p>
        </p:txBody>
      </p:sp>
    </p:spTree>
    <p:extLst>
      <p:ext uri="{BB962C8B-B14F-4D97-AF65-F5344CB8AC3E}">
        <p14:creationId xmlns:p14="http://schemas.microsoft.com/office/powerpoint/2010/main" val="3855792005"/>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2159000" y="1297390"/>
            <a:ext cx="9247592" cy="4703360"/>
          </a:xfrm>
        </p:spPr>
        <p:txBody>
          <a:bodyPr>
            <a:normAutofit/>
          </a:bodyPr>
          <a:lstStyle/>
          <a:p>
            <a:pPr marL="0" indent="0" algn="ctr">
              <a:buNone/>
            </a:pPr>
            <a:r>
              <a:rPr lang="en-US" sz="2500" b="1" dirty="0"/>
              <a:t>SST Covering for FS</a:t>
            </a:r>
          </a:p>
          <a:p>
            <a:pPr marL="0" indent="0" algn="ctr">
              <a:buNone/>
            </a:pPr>
            <a:endParaRPr lang="en-US" sz="2500" b="1" dirty="0"/>
          </a:p>
          <a:p>
            <a:pPr algn="just"/>
            <a:r>
              <a:rPr lang="en-US" sz="2333" dirty="0"/>
              <a:t>In case, a complaint is received and </a:t>
            </a:r>
            <a:r>
              <a:rPr lang="en-US" sz="2333" dirty="0">
                <a:solidFill>
                  <a:srgbClr val="FF0000"/>
                </a:solidFill>
              </a:rPr>
              <a:t>it is not possible for the FS to reach</a:t>
            </a:r>
            <a:r>
              <a:rPr lang="en-US" sz="2333" dirty="0"/>
              <a:t> the spot immediately, then the information shall be passed on to the </a:t>
            </a:r>
            <a:r>
              <a:rPr lang="en-US" sz="2333" dirty="0">
                <a:solidFill>
                  <a:srgbClr val="00B0F0"/>
                </a:solidFill>
              </a:rPr>
              <a:t>Static Surveillance  Team, nearest to the spot </a:t>
            </a:r>
            <a:r>
              <a:rPr lang="en-US" sz="2333" dirty="0"/>
              <a:t>or to the police station of that area, who shall rush a team to the spot for taking necessary action on the complaint. </a:t>
            </a:r>
          </a:p>
          <a:p>
            <a:pPr algn="just">
              <a:buNone/>
            </a:pPr>
            <a:endParaRPr lang="en-US" sz="2333" dirty="0"/>
          </a:p>
          <a:p>
            <a:pPr algn="just"/>
            <a:r>
              <a:rPr lang="en-US" sz="2333" dirty="0"/>
              <a:t>All seizures made by the police authorities either on receipt of complaints forwarded by FS or received independently shall also be reported to the </a:t>
            </a:r>
            <a:r>
              <a:rPr lang="en-US" sz="2333" dirty="0">
                <a:solidFill>
                  <a:srgbClr val="00B0F0"/>
                </a:solidFill>
              </a:rPr>
              <a:t>FS which shall incorporate such seizure reports </a:t>
            </a:r>
            <a:r>
              <a:rPr lang="en-US" sz="2333" dirty="0"/>
              <a:t>in its Daily Activity Reports in relevant rows/columns. </a:t>
            </a:r>
          </a:p>
        </p:txBody>
      </p:sp>
    </p:spTree>
    <p:extLst>
      <p:ext uri="{BB962C8B-B14F-4D97-AF65-F5344CB8AC3E}">
        <p14:creationId xmlns:p14="http://schemas.microsoft.com/office/powerpoint/2010/main" val="1585760494"/>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2159000" y="857250"/>
            <a:ext cx="9532583" cy="5143500"/>
          </a:xfrm>
        </p:spPr>
        <p:txBody>
          <a:bodyPr>
            <a:noAutofit/>
          </a:bodyPr>
          <a:lstStyle/>
          <a:p>
            <a:r>
              <a:rPr lang="en-US" sz="2000" dirty="0"/>
              <a:t>Each FS shall announce through </a:t>
            </a:r>
            <a:r>
              <a:rPr lang="en-US" sz="2000" b="1" dirty="0"/>
              <a:t>a Public address system, fitted onto its vehicle</a:t>
            </a:r>
            <a:r>
              <a:rPr lang="en-US" sz="2000" dirty="0"/>
              <a:t>, the following in local language in the area under its jurisdiction:    </a:t>
            </a:r>
          </a:p>
          <a:p>
            <a:pPr algn="just"/>
            <a:r>
              <a:rPr lang="en-US" sz="2000" b="1" dirty="0">
                <a:solidFill>
                  <a:srgbClr val="FF0000"/>
                </a:solidFill>
                <a:latin typeface="Century" panose="02040604050505020304" pitchFamily="18" charset="0"/>
              </a:rPr>
              <a:t>"As per section 171 B of Indian Penal Code, any person giving or accepting any gratification in cash or kind during election process, with a view to inducing the person to exercise his electoral right is punishable with imprisonment up to one year or with fine or with both. Further, as per section 171 C of Indian Penal Code, any person who threatens any candidate or elector, or any other person, with injury of any kind, is punishable with imprisonment up to one year or with fine or both. Flying Squads have been formed to register cases against both the giver and the taker of bribe and for taking action against those who are engaged in threat and intimidation of electors. All the Citizens are hereby requested to refrain from taking any bribe and in case, anybody offers any bribe or is having knowledge about the bribe or cases of threat/intimidation of electors, then he should inform on the toll free number…………………. , of the 24x7 Complaint Monitoring Cell of the district, set up for receiving the complaints". </a:t>
            </a:r>
          </a:p>
        </p:txBody>
      </p:sp>
    </p:spTree>
    <p:extLst>
      <p:ext uri="{BB962C8B-B14F-4D97-AF65-F5344CB8AC3E}">
        <p14:creationId xmlns:p14="http://schemas.microsoft.com/office/powerpoint/2010/main" val="1149934392"/>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499" y="404667"/>
            <a:ext cx="8802688" cy="576064"/>
          </a:xfrm>
        </p:spPr>
        <p:txBody>
          <a:bodyPr>
            <a:normAutofit/>
          </a:bodyPr>
          <a:lstStyle/>
          <a:p>
            <a:pPr algn="ctr"/>
            <a:r>
              <a:rPr lang="en-US" sz="2500" b="1" dirty="0"/>
              <a:t>Responsibility of DEO as regards functioning of the FS</a:t>
            </a:r>
          </a:p>
        </p:txBody>
      </p:sp>
      <p:sp>
        <p:nvSpPr>
          <p:cNvPr id="3" name="Content Placeholder 2"/>
          <p:cNvSpPr>
            <a:spLocks noGrp="1"/>
          </p:cNvSpPr>
          <p:nvPr>
            <p:ph type="body" sz="quarter" idx="10"/>
          </p:nvPr>
        </p:nvSpPr>
        <p:spPr>
          <a:xfrm>
            <a:off x="2159000" y="1195033"/>
            <a:ext cx="9468609" cy="5018040"/>
          </a:xfrm>
        </p:spPr>
        <p:txBody>
          <a:bodyPr/>
          <a:lstStyle/>
          <a:p>
            <a:pPr algn="just">
              <a:lnSpc>
                <a:spcPct val="150000"/>
              </a:lnSpc>
            </a:pPr>
            <a:r>
              <a:rPr lang="en-US" sz="2083" dirty="0"/>
              <a:t>The DEO shall constitute the FS with officers of proven integrity.</a:t>
            </a:r>
          </a:p>
          <a:p>
            <a:pPr algn="just">
              <a:lnSpc>
                <a:spcPct val="150000"/>
              </a:lnSpc>
            </a:pPr>
            <a:r>
              <a:rPr lang="en-US" sz="2083" dirty="0"/>
              <a:t>The DEO shall </a:t>
            </a:r>
            <a:r>
              <a:rPr lang="en-US" sz="2083" i="1" dirty="0">
                <a:solidFill>
                  <a:srgbClr val="00B050"/>
                </a:solidFill>
              </a:rPr>
              <a:t>publish pamphlets quoting the appeal to public in English or Hindi or local </a:t>
            </a:r>
            <a:r>
              <a:rPr lang="en-US" sz="2083" dirty="0">
                <a:solidFill>
                  <a:srgbClr val="00B050"/>
                </a:solidFill>
              </a:rPr>
              <a:t>language </a:t>
            </a:r>
            <a:r>
              <a:rPr lang="en-US" sz="2083" dirty="0"/>
              <a:t>and distribute through the flying squad in prominent places. </a:t>
            </a:r>
          </a:p>
          <a:p>
            <a:pPr algn="just">
              <a:lnSpc>
                <a:spcPct val="150000"/>
              </a:lnSpc>
            </a:pPr>
            <a:r>
              <a:rPr lang="en-US" sz="2083" dirty="0"/>
              <a:t>Press release should also be </a:t>
            </a:r>
            <a:r>
              <a:rPr lang="en-US" sz="2083" i="1" dirty="0"/>
              <a:t>issued by the DEO on the election expenditure monitoring measures.</a:t>
            </a:r>
          </a:p>
          <a:p>
            <a:pPr algn="just">
              <a:lnSpc>
                <a:spcPct val="150000"/>
              </a:lnSpc>
            </a:pPr>
            <a:r>
              <a:rPr lang="en-US" sz="2083" dirty="0"/>
              <a:t>after the announcement of elections, DEO shall make </a:t>
            </a:r>
            <a:r>
              <a:rPr lang="en-US" sz="2083" dirty="0">
                <a:solidFill>
                  <a:srgbClr val="00B050"/>
                </a:solidFill>
              </a:rPr>
              <a:t>an appeal in print and. electronic media for the benefit of general public about the monitoring mechanism, </a:t>
            </a:r>
            <a:r>
              <a:rPr lang="en-US" sz="2083" dirty="0"/>
              <a:t>which is being put in place during election process.</a:t>
            </a:r>
          </a:p>
          <a:p>
            <a:pPr algn="just">
              <a:lnSpc>
                <a:spcPct val="150000"/>
              </a:lnSpc>
            </a:pPr>
            <a:endParaRPr lang="en-US" sz="1583" i="1" dirty="0"/>
          </a:p>
          <a:p>
            <a:endParaRPr lang="en-US" dirty="0"/>
          </a:p>
        </p:txBody>
      </p:sp>
    </p:spTree>
    <p:extLst>
      <p:ext uri="{BB962C8B-B14F-4D97-AF65-F5344CB8AC3E}">
        <p14:creationId xmlns:p14="http://schemas.microsoft.com/office/powerpoint/2010/main" val="172137286"/>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5611" y="332658"/>
            <a:ext cx="8598235" cy="683342"/>
          </a:xfrm>
        </p:spPr>
        <p:txBody>
          <a:bodyPr>
            <a:normAutofit fontScale="90000"/>
          </a:bodyPr>
          <a:lstStyle/>
          <a:p>
            <a:r>
              <a:rPr lang="en-US" dirty="0"/>
              <a:t>Static Surveillance Team (SST) </a:t>
            </a:r>
          </a:p>
        </p:txBody>
      </p:sp>
      <p:sp>
        <p:nvSpPr>
          <p:cNvPr id="3" name="Content Placeholder 2"/>
          <p:cNvSpPr>
            <a:spLocks noGrp="1"/>
          </p:cNvSpPr>
          <p:nvPr>
            <p:ph type="body" sz="quarter" idx="10"/>
          </p:nvPr>
        </p:nvSpPr>
        <p:spPr>
          <a:xfrm>
            <a:off x="2222501" y="1225740"/>
            <a:ext cx="9443494" cy="5443620"/>
          </a:xfrm>
        </p:spPr>
        <p:txBody>
          <a:bodyPr>
            <a:normAutofit fontScale="85000" lnSpcReduction="10000"/>
          </a:bodyPr>
          <a:lstStyle/>
          <a:p>
            <a:pPr algn="just">
              <a:lnSpc>
                <a:spcPct val="150000"/>
              </a:lnSpc>
            </a:pPr>
            <a:r>
              <a:rPr lang="en-US" sz="1917" dirty="0"/>
              <a:t>Checking by SST on the major roads or arterial roads shall commence </a:t>
            </a:r>
            <a:r>
              <a:rPr lang="en-US" sz="1917" b="1" dirty="0">
                <a:solidFill>
                  <a:srgbClr val="FF0000"/>
                </a:solidFill>
              </a:rPr>
              <a:t>from the date of notification of election. </a:t>
            </a:r>
          </a:p>
          <a:p>
            <a:pPr algn="just">
              <a:lnSpc>
                <a:spcPct val="150000"/>
              </a:lnSpc>
            </a:pPr>
            <a:r>
              <a:rPr lang="en-US" sz="1917" dirty="0"/>
              <a:t>There shall be </a:t>
            </a:r>
            <a:r>
              <a:rPr lang="en-US" sz="1917" dirty="0">
                <a:solidFill>
                  <a:srgbClr val="00B0F0"/>
                </a:solidFill>
              </a:rPr>
              <a:t>three or more Static Surveillance Teams </a:t>
            </a:r>
            <a:r>
              <a:rPr lang="en-US" sz="1917" dirty="0"/>
              <a:t>in each Assembly Constituency/Segment with one executive magistrate and three or four police personnel in each team who shall be manning the check post.</a:t>
            </a:r>
          </a:p>
          <a:p>
            <a:pPr algn="just">
              <a:lnSpc>
                <a:spcPct val="150000"/>
              </a:lnSpc>
            </a:pPr>
            <a:r>
              <a:rPr lang="en-US" sz="1917" dirty="0"/>
              <a:t>Depending on the sensitivity of the area, the CPF members will be mixed in the SSTs.  </a:t>
            </a:r>
          </a:p>
          <a:p>
            <a:pPr algn="just">
              <a:lnSpc>
                <a:spcPct val="150000"/>
              </a:lnSpc>
            </a:pPr>
            <a:r>
              <a:rPr lang="en-US" sz="1917" dirty="0"/>
              <a:t>This team shall put check posts at Expenditure Sensitive pockets/hamlets, and shall keep watch on movement of illicit liquor, items of bribe, or large amount of cash, arms and ammunition and also movement of antisocial elements in their area.</a:t>
            </a:r>
          </a:p>
          <a:p>
            <a:pPr algn="just">
              <a:lnSpc>
                <a:spcPct val="150000"/>
              </a:lnSpc>
            </a:pPr>
            <a:r>
              <a:rPr lang="en-US" sz="1917" b="1" dirty="0">
                <a:solidFill>
                  <a:srgbClr val="FF0000"/>
                </a:solidFill>
              </a:rPr>
              <a:t>The entire process of checking shall be </a:t>
            </a:r>
            <a:r>
              <a:rPr lang="en-US" sz="1917" b="1" i="1" dirty="0">
                <a:solidFill>
                  <a:srgbClr val="FF0000"/>
                </a:solidFill>
              </a:rPr>
              <a:t>captured in video or CCTV. </a:t>
            </a:r>
          </a:p>
          <a:p>
            <a:pPr algn="just">
              <a:lnSpc>
                <a:spcPct val="150000"/>
              </a:lnSpc>
            </a:pPr>
            <a:r>
              <a:rPr lang="en-US" sz="1917" b="1" dirty="0">
                <a:solidFill>
                  <a:schemeClr val="accent1">
                    <a:lumMod val="75000"/>
                  </a:schemeClr>
                </a:solidFill>
              </a:rPr>
              <a:t>The video/CCTV record with an  identification mark of date, place and team number shall be deposited with the R.O, on the next day who shall preserve the same for verification by the Commission at later point of time. It may also be widely advertised by the DEO that any member of the public can obtain a copy of the video/ </a:t>
            </a:r>
            <a:r>
              <a:rPr lang="en-US" sz="1917" b="1" i="1" dirty="0">
                <a:solidFill>
                  <a:schemeClr val="accent1">
                    <a:lumMod val="75000"/>
                  </a:schemeClr>
                </a:solidFill>
              </a:rPr>
              <a:t>CCTV record by depositing </a:t>
            </a:r>
            <a:r>
              <a:rPr lang="en-US" sz="1917" b="1" i="1" dirty="0" err="1">
                <a:solidFill>
                  <a:schemeClr val="accent1">
                    <a:lumMod val="75000"/>
                  </a:schemeClr>
                </a:solidFill>
              </a:rPr>
              <a:t>Rs</a:t>
            </a:r>
            <a:r>
              <a:rPr lang="en-US" sz="1917" b="1" i="1" dirty="0">
                <a:solidFill>
                  <a:schemeClr val="accent1">
                    <a:lumMod val="75000"/>
                  </a:schemeClr>
                </a:solidFill>
              </a:rPr>
              <a:t>. 300/-.</a:t>
            </a:r>
          </a:p>
          <a:p>
            <a:pPr algn="just"/>
            <a:endParaRPr lang="en-US" sz="1583" b="1" dirty="0">
              <a:solidFill>
                <a:srgbClr val="FF0000"/>
              </a:solidFill>
            </a:endParaRPr>
          </a:p>
        </p:txBody>
      </p:sp>
    </p:spTree>
    <p:extLst>
      <p:ext uri="{BB962C8B-B14F-4D97-AF65-F5344CB8AC3E}">
        <p14:creationId xmlns:p14="http://schemas.microsoft.com/office/powerpoint/2010/main" val="2624627128"/>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2222500" y="381000"/>
            <a:ext cx="9456287" cy="6072336"/>
          </a:xfrm>
        </p:spPr>
        <p:txBody>
          <a:bodyPr>
            <a:normAutofit fontScale="92500" lnSpcReduction="20000"/>
          </a:bodyPr>
          <a:lstStyle/>
          <a:p>
            <a:pPr algn="just">
              <a:lnSpc>
                <a:spcPct val="150000"/>
              </a:lnSpc>
            </a:pPr>
            <a:r>
              <a:rPr lang="en-US" sz="2000" dirty="0"/>
              <a:t>Whenever Check Posts are put at the borders of the district/State or at any other place by any agency, for any purpose, then the nearest SST shall be present there in such team, to avoid duplication of checking in the area and reporting of seizure of cash or items of bribe has to be done by the SST.</a:t>
            </a:r>
          </a:p>
          <a:p>
            <a:pPr algn="just">
              <a:lnSpc>
                <a:spcPct val="150000"/>
              </a:lnSpc>
            </a:pPr>
            <a:r>
              <a:rPr lang="en-US" sz="2000" dirty="0">
                <a:solidFill>
                  <a:srgbClr val="FF0000"/>
                </a:solidFill>
              </a:rPr>
              <a:t>The SSTs shall be controlled by the DEO and S.P. in consultation with General Observer and Expenditure Observers </a:t>
            </a:r>
            <a:r>
              <a:rPr lang="en-US" sz="2000" dirty="0"/>
              <a:t>and the mechanism shall be strengthened in last 72 Hrs. before the poll, particularly in vulnerable areas  or in Expenditure sensitive pockets </a:t>
            </a:r>
            <a:r>
              <a:rPr lang="en-US" sz="2000" i="1" dirty="0"/>
              <a:t>and during such period, ·the SST shall not be dismantled under any circumstances.</a:t>
            </a:r>
          </a:p>
          <a:p>
            <a:pPr algn="just">
              <a:lnSpc>
                <a:spcPct val="150000"/>
              </a:lnSpc>
            </a:pPr>
            <a:r>
              <a:rPr lang="en-US" sz="2000" b="1" dirty="0">
                <a:solidFill>
                  <a:srgbClr val="FF66CC"/>
                </a:solidFill>
              </a:rPr>
              <a:t>No checking shall take place without the presence of Executive Magistrate. </a:t>
            </a:r>
            <a:endParaRPr lang="en-US" sz="2000" i="1" dirty="0"/>
          </a:p>
          <a:p>
            <a:pPr algn="just">
              <a:lnSpc>
                <a:spcPct val="150000"/>
              </a:lnSpc>
            </a:pPr>
            <a:r>
              <a:rPr lang="en-US" sz="2000" dirty="0"/>
              <a:t>During checking, if any cash exceeding </a:t>
            </a:r>
            <a:r>
              <a:rPr lang="en-US" sz="2000" dirty="0" err="1"/>
              <a:t>Rs</a:t>
            </a:r>
            <a:r>
              <a:rPr lang="en-US" sz="2000" dirty="0"/>
              <a:t>. 50,000/- is. found in a vehicle carrying a candidate, his agent, or party worker or carrying posters or election materials or any drugs, liquor, arms or gift items which are valued at more than Rs.1O,O0O/-, likely to be used for inducement of electors or any other illicit articles are found in a vehicle, shall be subject to seizure. </a:t>
            </a:r>
            <a:endParaRPr lang="en-US" sz="2000" i="1" dirty="0"/>
          </a:p>
          <a:p>
            <a:pPr algn="just">
              <a:lnSpc>
                <a:spcPct val="150000"/>
              </a:lnSpc>
            </a:pPr>
            <a:endParaRPr lang="en-US" sz="1667" dirty="0"/>
          </a:p>
          <a:p>
            <a:endParaRPr lang="en-US" dirty="0"/>
          </a:p>
        </p:txBody>
      </p:sp>
    </p:spTree>
    <p:extLst>
      <p:ext uri="{BB962C8B-B14F-4D97-AF65-F5344CB8AC3E}">
        <p14:creationId xmlns:p14="http://schemas.microsoft.com/office/powerpoint/2010/main" val="691682876"/>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2286000" y="508000"/>
            <a:ext cx="9226457" cy="5873328"/>
          </a:xfrm>
        </p:spPr>
        <p:txBody>
          <a:bodyPr>
            <a:normAutofit lnSpcReduction="10000"/>
          </a:bodyPr>
          <a:lstStyle/>
          <a:p>
            <a:pPr algn="just">
              <a:lnSpc>
                <a:spcPct val="150000"/>
              </a:lnSpc>
            </a:pPr>
            <a:r>
              <a:rPr lang="en-US" sz="2000" dirty="0"/>
              <a:t>After seizure, the seized amount shall be deposited in such manner as directed by the Court and a copy of seizure of cash, in excess of </a:t>
            </a:r>
            <a:r>
              <a:rPr lang="en-US" sz="2000" dirty="0" err="1"/>
              <a:t>Rs</a:t>
            </a:r>
            <a:r>
              <a:rPr lang="en-US" sz="2000" dirty="0"/>
              <a:t>. 1O lacs shall be forwarded to the Income Tax authority, engaged for the purpose. </a:t>
            </a:r>
          </a:p>
          <a:p>
            <a:pPr algn="just">
              <a:lnSpc>
                <a:spcPct val="150000"/>
              </a:lnSpc>
            </a:pPr>
            <a:r>
              <a:rPr lang="en-US" sz="2000" dirty="0"/>
              <a:t>The DEO shall issue necessary instructions to the treasury units to receive the seized cash beyond office hours and on holidays also, in case it is required.</a:t>
            </a:r>
          </a:p>
          <a:p>
            <a:pPr algn="just">
              <a:lnSpc>
                <a:spcPct val="150000"/>
              </a:lnSpc>
            </a:pPr>
            <a:r>
              <a:rPr lang="en-US" sz="2000" dirty="0"/>
              <a:t>The Magistrate of the SST shall send Daily Activity report </a:t>
            </a:r>
            <a:r>
              <a:rPr lang="en-US" sz="2000" dirty="0">
                <a:hlinkClick r:id="rId2" action="ppaction://hlinkfile"/>
              </a:rPr>
              <a:t>( Annexure-B10)</a:t>
            </a:r>
            <a:r>
              <a:rPr lang="en-US" sz="2000" dirty="0"/>
              <a:t> to the D.E.O. with copy to R.O., S.P. and Expenditure Observer, General Observer, and Police observer in a format as per Annexure -C, on the same day.</a:t>
            </a:r>
          </a:p>
          <a:p>
            <a:pPr algn="just">
              <a:lnSpc>
                <a:spcPct val="150000"/>
              </a:lnSpc>
            </a:pPr>
            <a:r>
              <a:rPr lang="en-US" sz="2000" dirty="0"/>
              <a:t>The S.P. shall send daily activity update to Nodal Officer of Police Headquarter, who shall compile all such reports from the district and send a consolidated report in the same format ( i.e., Annexure - C) on the next day by fax/ e-mail to the Commission with a copy to the CEO of the state.</a:t>
            </a:r>
          </a:p>
          <a:p>
            <a:pPr algn="just">
              <a:lnSpc>
                <a:spcPct val="150000"/>
              </a:lnSpc>
            </a:pPr>
            <a:endParaRPr lang="en-US" sz="1583" dirty="0"/>
          </a:p>
          <a:p>
            <a:pPr>
              <a:lnSpc>
                <a:spcPct val="150000"/>
              </a:lnSpc>
            </a:pPr>
            <a:endParaRPr lang="en-US" dirty="0"/>
          </a:p>
        </p:txBody>
      </p:sp>
    </p:spTree>
    <p:extLst>
      <p:ext uri="{BB962C8B-B14F-4D97-AF65-F5344CB8AC3E}">
        <p14:creationId xmlns:p14="http://schemas.microsoft.com/office/powerpoint/2010/main" val="2044974169"/>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0" y="508000"/>
            <a:ext cx="8969375" cy="762000"/>
          </a:xfrm>
        </p:spPr>
        <p:txBody>
          <a:bodyPr>
            <a:normAutofit/>
          </a:bodyPr>
          <a:lstStyle/>
          <a:p>
            <a:pPr algn="ctr"/>
            <a:r>
              <a:rPr lang="en-US" dirty="0" smtClean="0"/>
              <a:t>Exemption from Seizure by SST</a:t>
            </a:r>
            <a:endParaRPr lang="en-US" dirty="0"/>
          </a:p>
        </p:txBody>
      </p:sp>
      <p:sp>
        <p:nvSpPr>
          <p:cNvPr id="3" name="Content Placeholder 2"/>
          <p:cNvSpPr>
            <a:spLocks noGrp="1"/>
          </p:cNvSpPr>
          <p:nvPr>
            <p:ph type="body" sz="quarter" idx="10"/>
          </p:nvPr>
        </p:nvSpPr>
        <p:spPr>
          <a:xfrm>
            <a:off x="2222500" y="1841500"/>
            <a:ext cx="9295170" cy="4318000"/>
          </a:xfrm>
        </p:spPr>
        <p:txBody>
          <a:bodyPr>
            <a:noAutofit/>
          </a:bodyPr>
          <a:lstStyle/>
          <a:p>
            <a:pPr algn="just">
              <a:lnSpc>
                <a:spcPct val="150000"/>
              </a:lnSpc>
            </a:pPr>
            <a:r>
              <a:rPr lang="en-US" sz="2000" dirty="0"/>
              <a:t>If any </a:t>
            </a:r>
            <a:r>
              <a:rPr lang="en-US" sz="2000" dirty="0">
                <a:solidFill>
                  <a:srgbClr val="00B050"/>
                </a:solidFill>
              </a:rPr>
              <a:t>star campaigner is carrying cash up to </a:t>
            </a:r>
            <a:r>
              <a:rPr lang="en-US" sz="2000" dirty="0" err="1">
                <a:solidFill>
                  <a:srgbClr val="00B050"/>
                </a:solidFill>
              </a:rPr>
              <a:t>Rs</a:t>
            </a:r>
            <a:r>
              <a:rPr lang="en-US" sz="2000" dirty="0">
                <a:solidFill>
                  <a:srgbClr val="00B050"/>
                </a:solidFill>
              </a:rPr>
              <a:t>. 1 Lakh</a:t>
            </a:r>
            <a:r>
              <a:rPr lang="en-US" sz="2000" dirty="0"/>
              <a:t>, exclusively for his/her personal use, or any party functionary is carrying cash with certificate from the treasurer of the party mentioning the amount and its end use, then the authorities in SST shall retain a copy of the certificate and will not seize the cash. </a:t>
            </a:r>
          </a:p>
          <a:p>
            <a:pPr algn="just">
              <a:lnSpc>
                <a:spcPct val="150000"/>
              </a:lnSpc>
            </a:pPr>
            <a:r>
              <a:rPr lang="en-US" sz="2000" dirty="0"/>
              <a:t>If cash of more than </a:t>
            </a:r>
            <a:r>
              <a:rPr lang="en-US" sz="2000" dirty="0">
                <a:solidFill>
                  <a:srgbClr val="00B050"/>
                </a:solidFill>
              </a:rPr>
              <a:t>10 lakh </a:t>
            </a:r>
            <a:r>
              <a:rPr lang="en-US" sz="2000" dirty="0"/>
              <a:t>is found in a vehicle and there is </a:t>
            </a:r>
            <a:r>
              <a:rPr lang="en-US" sz="2000" dirty="0">
                <a:solidFill>
                  <a:srgbClr val="00B050"/>
                </a:solidFill>
              </a:rPr>
              <a:t>no suspicion of commission of any  crime or linkage to any candidate or agent or party functionary</a:t>
            </a:r>
            <a:r>
              <a:rPr lang="en-US" sz="2000" dirty="0"/>
              <a:t>, then the SST </a:t>
            </a:r>
            <a:r>
              <a:rPr lang="en-US" sz="2000" i="1" dirty="0"/>
              <a:t>shall not seize the cash. and pass on the information to the Income-Tax authority, for </a:t>
            </a:r>
            <a:r>
              <a:rPr lang="en-US" sz="2000" dirty="0"/>
              <a:t>necessary action under Income - Tax Laws</a:t>
            </a:r>
          </a:p>
        </p:txBody>
      </p:sp>
    </p:spTree>
    <p:extLst>
      <p:ext uri="{BB962C8B-B14F-4D97-AF65-F5344CB8AC3E}">
        <p14:creationId xmlns:p14="http://schemas.microsoft.com/office/powerpoint/2010/main" val="165423928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8"/>
            <a:ext cx="9144000" cy="505097"/>
          </a:xfrm>
          <a:solidFill>
            <a:schemeClr val="accent6">
              <a:lumMod val="40000"/>
              <a:lumOff val="60000"/>
            </a:schemeClr>
          </a:solidFill>
        </p:spPr>
        <p:txBody>
          <a:bodyPr>
            <a:normAutofit/>
          </a:bodyPr>
          <a:lstStyle/>
          <a:p>
            <a:pPr algn="ctr"/>
            <a:r>
              <a:rPr lang="en-IN" sz="2800" dirty="0" smtClean="0"/>
              <a:t>Election Expenditure Monitoring-Excise Matters</a:t>
            </a:r>
            <a:endParaRPr lang="en-IN" sz="2800" dirty="0"/>
          </a:p>
        </p:txBody>
      </p:sp>
      <p:sp>
        <p:nvSpPr>
          <p:cNvPr id="3" name="Subtitle 2"/>
          <p:cNvSpPr>
            <a:spLocks noGrp="1"/>
          </p:cNvSpPr>
          <p:nvPr>
            <p:ph type="subTitle" idx="1"/>
          </p:nvPr>
        </p:nvSpPr>
        <p:spPr>
          <a:xfrm>
            <a:off x="200297" y="809897"/>
            <a:ext cx="11251474" cy="5904412"/>
          </a:xfrm>
          <a:solidFill>
            <a:schemeClr val="accent4">
              <a:lumMod val="20000"/>
              <a:lumOff val="80000"/>
            </a:schemeClr>
          </a:solidFill>
        </p:spPr>
        <p:txBody>
          <a:bodyPr>
            <a:normAutofit/>
          </a:bodyPr>
          <a:lstStyle/>
          <a:p>
            <a:pPr algn="l"/>
            <a:r>
              <a:rPr lang="en-IN" dirty="0"/>
              <a:t> </a:t>
            </a:r>
            <a:r>
              <a:rPr lang="en-IN" dirty="0" smtClean="0"/>
              <a:t>   </a:t>
            </a:r>
          </a:p>
          <a:p>
            <a:pPr algn="l"/>
            <a:endParaRPr lang="en-IN" dirty="0" smtClean="0"/>
          </a:p>
          <a:p>
            <a:r>
              <a:rPr lang="en-IN" sz="3200" b="1" dirty="0" smtClean="0">
                <a:solidFill>
                  <a:srgbClr val="7030A0"/>
                </a:solidFill>
              </a:rPr>
              <a:t>Reporting by </a:t>
            </a:r>
            <a:r>
              <a:rPr lang="en-IN" sz="3200" b="1" dirty="0">
                <a:solidFill>
                  <a:srgbClr val="7030A0"/>
                </a:solidFill>
              </a:rPr>
              <a:t>State Nodal Officer of POLICE (Expenditure) </a:t>
            </a:r>
            <a:endParaRPr lang="en-IN" sz="3200" b="1" dirty="0" smtClean="0">
              <a:solidFill>
                <a:srgbClr val="7030A0"/>
              </a:solidFill>
            </a:endParaRPr>
          </a:p>
          <a:p>
            <a:endParaRPr lang="en-IN" sz="3200" b="1" dirty="0">
              <a:solidFill>
                <a:srgbClr val="7030A0"/>
              </a:solidFill>
            </a:endParaRPr>
          </a:p>
          <a:p>
            <a:pPr algn="l"/>
            <a:endParaRPr lang="en-IN" dirty="0" smtClean="0"/>
          </a:p>
          <a:p>
            <a:pPr algn="l"/>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2444786301"/>
              </p:ext>
            </p:extLst>
          </p:nvPr>
        </p:nvGraphicFramePr>
        <p:xfrm>
          <a:off x="844729" y="2513632"/>
          <a:ext cx="10363201" cy="2931160"/>
        </p:xfrm>
        <a:graphic>
          <a:graphicData uri="http://schemas.openxmlformats.org/drawingml/2006/table">
            <a:tbl>
              <a:tblPr firstRow="1" bandRow="1">
                <a:tableStyleId>{5C22544A-7EE6-4342-B048-85BDC9FD1C3A}</a:tableStyleId>
              </a:tblPr>
              <a:tblGrid>
                <a:gridCol w="5047311"/>
                <a:gridCol w="2024165"/>
                <a:gridCol w="1567429"/>
                <a:gridCol w="1724296"/>
              </a:tblGrid>
              <a:tr h="370840">
                <a:tc>
                  <a:txBody>
                    <a:bodyPr/>
                    <a:lstStyle/>
                    <a:p>
                      <a:pPr algn="ctr"/>
                      <a:r>
                        <a:rPr lang="en-IN" dirty="0" smtClean="0"/>
                        <a:t>Report</a:t>
                      </a:r>
                      <a:endParaRPr lang="en-IN" dirty="0"/>
                    </a:p>
                  </a:txBody>
                  <a:tcPr/>
                </a:tc>
                <a:tc>
                  <a:txBody>
                    <a:bodyPr/>
                    <a:lstStyle/>
                    <a:p>
                      <a:pPr algn="ctr"/>
                      <a:r>
                        <a:rPr lang="en-IN" dirty="0" smtClean="0"/>
                        <a:t>Prescribed format</a:t>
                      </a:r>
                      <a:endParaRPr lang="en-IN" dirty="0"/>
                    </a:p>
                  </a:txBody>
                  <a:tcPr/>
                </a:tc>
                <a:tc>
                  <a:txBody>
                    <a:bodyPr/>
                    <a:lstStyle/>
                    <a:p>
                      <a:pPr algn="ctr"/>
                      <a:r>
                        <a:rPr lang="en-IN" dirty="0" smtClean="0"/>
                        <a:t>To </a:t>
                      </a:r>
                      <a:endParaRPr lang="en-IN" dirty="0"/>
                    </a:p>
                  </a:txBody>
                  <a:tcPr/>
                </a:tc>
                <a:tc>
                  <a:txBody>
                    <a:bodyPr/>
                    <a:lstStyle/>
                    <a:p>
                      <a:pPr algn="ctr"/>
                      <a:r>
                        <a:rPr lang="en-IN" dirty="0" smtClean="0"/>
                        <a:t>Period </a:t>
                      </a:r>
                      <a:endParaRPr lang="en-IN" dirty="0"/>
                    </a:p>
                  </a:txBody>
                  <a:tcPr/>
                </a:tc>
              </a:tr>
              <a:tr h="370840">
                <a:tc>
                  <a:txBody>
                    <a:bodyPr/>
                    <a:lstStyle/>
                    <a:p>
                      <a:r>
                        <a:rPr lang="en-IN" dirty="0" smtClean="0"/>
                        <a:t>Daily Activity Report</a:t>
                      </a:r>
                      <a:r>
                        <a:rPr lang="en-IN" baseline="0" dirty="0" smtClean="0"/>
                        <a:t> of Flying Squad on Seizure of Cash/other items</a:t>
                      </a:r>
                      <a:endParaRPr lang="en-IN" dirty="0"/>
                    </a:p>
                  </a:txBody>
                  <a:tcPr/>
                </a:tc>
                <a:tc>
                  <a:txBody>
                    <a:bodyPr/>
                    <a:lstStyle/>
                    <a:p>
                      <a:r>
                        <a:rPr lang="en-IN" dirty="0" smtClean="0">
                          <a:hlinkClick r:id="rId2" action="ppaction://hlinkfile"/>
                        </a:rPr>
                        <a:t>Annexure-B8</a:t>
                      </a:r>
                      <a:endParaRPr lang="en-IN" dirty="0"/>
                    </a:p>
                  </a:txBody>
                  <a:tcPr/>
                </a:tc>
                <a:tc>
                  <a:txBody>
                    <a:bodyPr/>
                    <a:lstStyle/>
                    <a:p>
                      <a:r>
                        <a:rPr lang="en-IN" dirty="0" smtClean="0"/>
                        <a:t>ECI &amp; CEO WB</a:t>
                      </a:r>
                      <a:endParaRPr lang="en-IN" dirty="0"/>
                    </a:p>
                  </a:txBody>
                  <a:tcPr/>
                </a:tc>
                <a:tc>
                  <a:txBody>
                    <a:bodyPr/>
                    <a:lstStyle/>
                    <a:p>
                      <a:r>
                        <a:rPr lang="en-IN" dirty="0" smtClean="0"/>
                        <a:t>Every</a:t>
                      </a:r>
                      <a:r>
                        <a:rPr lang="en-IN" baseline="0" dirty="0" smtClean="0"/>
                        <a:t> Day</a:t>
                      </a:r>
                      <a:endParaRPr lang="en-IN"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Daily Activity Report</a:t>
                      </a:r>
                      <a:r>
                        <a:rPr lang="en-IN" baseline="0" dirty="0" smtClean="0"/>
                        <a:t> of Flying Squad on MCC related complaints</a:t>
                      </a:r>
                      <a:endParaRPr lang="en-IN"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hlinkClick r:id="rId3" action="ppaction://hlinkfile"/>
                        </a:rPr>
                        <a:t>Annexure-B9</a:t>
                      </a:r>
                      <a:endParaRPr lang="en-IN"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ECI &amp; CEO WB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Every</a:t>
                      </a:r>
                      <a:r>
                        <a:rPr lang="en-IN" baseline="0" dirty="0" smtClean="0"/>
                        <a:t> Day</a:t>
                      </a:r>
                      <a:endParaRPr lang="en-IN" dirty="0" smtClean="0"/>
                    </a:p>
                    <a:p>
                      <a:endParaRPr lang="en-IN"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Daily Activity Report</a:t>
                      </a:r>
                      <a:r>
                        <a:rPr lang="en-IN" baseline="0" dirty="0" smtClean="0"/>
                        <a:t> of Static Surveillance Team on Seizure of Cash/other items</a:t>
                      </a:r>
                      <a:endParaRPr lang="en-IN"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hlinkClick r:id="rId4" action="ppaction://hlinkfile"/>
                        </a:rPr>
                        <a:t>Annexure-B10</a:t>
                      </a:r>
                      <a:endParaRPr lang="en-IN"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ECI &amp; CEO WB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Every</a:t>
                      </a:r>
                      <a:r>
                        <a:rPr lang="en-IN" baseline="0" dirty="0" smtClean="0"/>
                        <a:t> Day</a:t>
                      </a:r>
                      <a:endParaRPr lang="en-IN" dirty="0" smtClean="0"/>
                    </a:p>
                    <a:p>
                      <a:endParaRPr lang="en-IN" dirty="0"/>
                    </a:p>
                  </a:txBody>
                  <a:tcPr/>
                </a:tc>
              </a:tr>
              <a:tr h="370840">
                <a:tc>
                  <a:txBody>
                    <a:bodyPr/>
                    <a:lstStyle/>
                    <a:p>
                      <a:r>
                        <a:rPr lang="en-IN" dirty="0" smtClean="0"/>
                        <a:t>Seizure Made by Police Department on Poll Day up to 12 O’ clock</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hlinkClick r:id="rId5" action="ppaction://hlinkfile"/>
                        </a:rPr>
                        <a:t>Annexure-C10</a:t>
                      </a:r>
                      <a:endParaRPr lang="en-IN" dirty="0" smtClean="0"/>
                    </a:p>
                  </a:txBody>
                  <a:tcPr/>
                </a:tc>
                <a:tc>
                  <a:txBody>
                    <a:bodyPr/>
                    <a:lstStyle/>
                    <a:p>
                      <a:r>
                        <a:rPr lang="en-IN" dirty="0" smtClean="0"/>
                        <a:t>ECI &amp; CEO WB</a:t>
                      </a:r>
                      <a:endParaRPr lang="en-IN" dirty="0"/>
                    </a:p>
                  </a:txBody>
                  <a:tcPr/>
                </a:tc>
                <a:tc>
                  <a:txBody>
                    <a:bodyPr/>
                    <a:lstStyle/>
                    <a:p>
                      <a:r>
                        <a:rPr lang="en-IN" dirty="0" smtClean="0"/>
                        <a:t>On Poll</a:t>
                      </a:r>
                      <a:r>
                        <a:rPr lang="en-IN" baseline="0" dirty="0" smtClean="0"/>
                        <a:t> Day by 1.00 P.M.</a:t>
                      </a:r>
                      <a:endParaRPr lang="en-IN" dirty="0"/>
                    </a:p>
                  </a:txBody>
                  <a:tcPr/>
                </a:tc>
              </a:tr>
            </a:tbl>
          </a:graphicData>
        </a:graphic>
      </p:graphicFrame>
    </p:spTree>
    <p:extLst>
      <p:ext uri="{BB962C8B-B14F-4D97-AF65-F5344CB8AC3E}">
        <p14:creationId xmlns:p14="http://schemas.microsoft.com/office/powerpoint/2010/main" val="1173132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44500"/>
            <a:ext cx="9525000" cy="698500"/>
          </a:xfrm>
        </p:spPr>
        <p:txBody>
          <a:bodyPr>
            <a:normAutofit/>
          </a:bodyPr>
          <a:lstStyle/>
          <a:p>
            <a:r>
              <a:rPr lang="en-US" b="1" dirty="0" smtClean="0"/>
              <a:t>Responsibility </a:t>
            </a:r>
            <a:r>
              <a:rPr lang="en-US" b="1" dirty="0"/>
              <a:t>of in Charge of </a:t>
            </a:r>
            <a:r>
              <a:rPr lang="en-US" b="1" dirty="0" smtClean="0"/>
              <a:t>SST</a:t>
            </a:r>
            <a:endParaRPr lang="en-US" dirty="0"/>
          </a:p>
        </p:txBody>
      </p:sp>
      <p:sp>
        <p:nvSpPr>
          <p:cNvPr id="3" name="Content Placeholder 2"/>
          <p:cNvSpPr>
            <a:spLocks noGrp="1"/>
          </p:cNvSpPr>
          <p:nvPr>
            <p:ph type="body" sz="quarter" idx="10"/>
          </p:nvPr>
        </p:nvSpPr>
        <p:spPr>
          <a:xfrm>
            <a:off x="2222500" y="1256447"/>
            <a:ext cx="9494672" cy="4647062"/>
          </a:xfrm>
        </p:spPr>
        <p:txBody>
          <a:bodyPr>
            <a:normAutofit lnSpcReduction="10000"/>
          </a:bodyPr>
          <a:lstStyle/>
          <a:p>
            <a:pPr algn="just">
              <a:lnSpc>
                <a:spcPct val="150000"/>
              </a:lnSpc>
            </a:pPr>
            <a:r>
              <a:rPr lang="en-US" sz="2083" dirty="0"/>
              <a:t>the seizure of  cash or any item shall be done by the in charge Police Officer of the SST as per provision of </a:t>
            </a:r>
            <a:r>
              <a:rPr lang="en-US" sz="2083" dirty="0" err="1"/>
              <a:t>Cr.P.C</a:t>
            </a:r>
            <a:r>
              <a:rPr lang="en-US" sz="2083" dirty="0"/>
              <a:t>. in presence of the Executive Magistrate </a:t>
            </a:r>
          </a:p>
          <a:p>
            <a:pPr algn="just">
              <a:lnSpc>
                <a:spcPct val="150000"/>
              </a:lnSpc>
            </a:pPr>
            <a:r>
              <a:rPr lang="en-US" sz="2083" dirty="0"/>
              <a:t>The Police Officer in charge of SST shall file complaint/FIR in the Court, having jurisdiction, within 24 hours. </a:t>
            </a:r>
          </a:p>
          <a:p>
            <a:pPr algn="just">
              <a:lnSpc>
                <a:spcPct val="150000"/>
              </a:lnSpc>
            </a:pPr>
            <a:endParaRPr lang="en-US" sz="2083" dirty="0"/>
          </a:p>
          <a:p>
            <a:pPr algn="just">
              <a:lnSpc>
                <a:spcPct val="150000"/>
              </a:lnSpc>
            </a:pPr>
            <a:r>
              <a:rPr lang="en-US" sz="2083" b="1" dirty="0">
                <a:solidFill>
                  <a:srgbClr val="FF0000"/>
                </a:solidFill>
              </a:rPr>
              <a:t>FS and SST shall be polite, decent and courteous, while checking the baggage or vehicle. The purse held by the ladies shall not be checked, unless there is a lady officer. </a:t>
            </a:r>
            <a:r>
              <a:rPr lang="en-US" sz="2083" b="1" dirty="0">
                <a:solidFill>
                  <a:srgbClr val="00B0F0"/>
                </a:solidFill>
              </a:rPr>
              <a:t>The FS shall also supervise the functioning and proper conduct of SSTs </a:t>
            </a:r>
            <a:r>
              <a:rPr lang="en-US" sz="2083" b="1" dirty="0">
                <a:solidFill>
                  <a:srgbClr val="FF0000"/>
                </a:solidFill>
              </a:rPr>
              <a:t>during checking in their areas. </a:t>
            </a:r>
          </a:p>
        </p:txBody>
      </p:sp>
    </p:spTree>
    <p:extLst>
      <p:ext uri="{BB962C8B-B14F-4D97-AF65-F5344CB8AC3E}">
        <p14:creationId xmlns:p14="http://schemas.microsoft.com/office/powerpoint/2010/main" val="2819080963"/>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0" y="260650"/>
            <a:ext cx="6858000" cy="691851"/>
          </a:xfrm>
        </p:spPr>
        <p:txBody>
          <a:bodyPr>
            <a:normAutofit fontScale="90000"/>
          </a:bodyPr>
          <a:lstStyle/>
          <a:p>
            <a:pPr algn="ctr"/>
            <a:r>
              <a:rPr lang="en-US" dirty="0" smtClean="0"/>
              <a:t>TRAINING OF FST AND SST</a:t>
            </a:r>
            <a:endParaRPr lang="en-US" dirty="0"/>
          </a:p>
        </p:txBody>
      </p:sp>
      <p:sp>
        <p:nvSpPr>
          <p:cNvPr id="3" name="Content Placeholder 2"/>
          <p:cNvSpPr>
            <a:spLocks noGrp="1"/>
          </p:cNvSpPr>
          <p:nvPr>
            <p:ph type="body" sz="quarter" idx="10"/>
          </p:nvPr>
        </p:nvSpPr>
        <p:spPr>
          <a:xfrm>
            <a:off x="2222500" y="1079500"/>
            <a:ext cx="9324050" cy="2088232"/>
          </a:xfrm>
        </p:spPr>
        <p:txBody>
          <a:bodyPr>
            <a:normAutofit fontScale="92500"/>
          </a:bodyPr>
          <a:lstStyle/>
          <a:p>
            <a:pPr algn="just">
              <a:lnSpc>
                <a:spcPct val="150000"/>
              </a:lnSpc>
            </a:pPr>
            <a:r>
              <a:rPr lang="en-US" sz="2083" dirty="0"/>
              <a:t>Advance </a:t>
            </a:r>
            <a:r>
              <a:rPr lang="en-US" sz="2167" dirty="0"/>
              <a:t>training of FSs and SSTs should be done as per direction of the Commission. The DEO and the SP of the district shall ensure that the teams are constituted and properly trained. The Nodal Officer at the Police Headquarters shall ensure that proper training- and sensitization of the police force is this regard is done. </a:t>
            </a:r>
          </a:p>
        </p:txBody>
      </p:sp>
      <p:sp>
        <p:nvSpPr>
          <p:cNvPr id="4" name="Title 1"/>
          <p:cNvSpPr txBox="1">
            <a:spLocks/>
          </p:cNvSpPr>
          <p:nvPr/>
        </p:nvSpPr>
        <p:spPr>
          <a:xfrm>
            <a:off x="2222500" y="2984500"/>
            <a:ext cx="8270440" cy="483518"/>
          </a:xfrm>
          <a:prstGeom prst="rect">
            <a:avLst/>
          </a:prstGeom>
        </p:spPr>
        <p:txBody>
          <a:bodyPr vert="horz" lIns="95791" tIns="47896" rIns="95791" bIns="47896" rtlCol="0" anchor="t">
            <a:normAutofit fontScale="97500"/>
          </a:bodyPr>
          <a:lst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500" dirty="0"/>
              <a:t>Complaint against functioning of FST &amp; SST</a:t>
            </a:r>
          </a:p>
        </p:txBody>
      </p:sp>
      <p:sp>
        <p:nvSpPr>
          <p:cNvPr id="5" name="Content Placeholder 2"/>
          <p:cNvSpPr txBox="1">
            <a:spLocks/>
          </p:cNvSpPr>
          <p:nvPr/>
        </p:nvSpPr>
        <p:spPr>
          <a:xfrm>
            <a:off x="2222500" y="3645025"/>
            <a:ext cx="9364110" cy="2450976"/>
          </a:xfrm>
          <a:prstGeom prst="rect">
            <a:avLst/>
          </a:prstGeom>
        </p:spPr>
        <p:txBody>
          <a:bodyPr vert="horz" lIns="95791" tIns="47896" rIns="95791" bIns="47896" rtlCol="0">
            <a:normAutofit/>
          </a:bodyPr>
          <a:lst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a:lstStyle>
          <a:p>
            <a:pPr algn="just" fontAlgn="auto"/>
            <a:r>
              <a:rPr lang="en-US" sz="2083" dirty="0"/>
              <a:t>In case of any grievance about the conduct of the FS or SST, the Authority, whom the person can appeal for </a:t>
            </a:r>
            <a:r>
              <a:rPr lang="en-US" sz="2083" dirty="0" err="1"/>
              <a:t>redressal</a:t>
            </a:r>
            <a:r>
              <a:rPr lang="en-US" sz="2083" dirty="0"/>
              <a:t> of grievance </a:t>
            </a:r>
            <a:r>
              <a:rPr lang="en-US" sz="2083" i="1" dirty="0"/>
              <a:t>on misconduct or harassment shall be </a:t>
            </a:r>
            <a:r>
              <a:rPr lang="en-US" sz="2083" dirty="0"/>
              <a:t>the Addl. District Magistrate of the district (in charge of the Expenditure Monitoring Cell).</a:t>
            </a:r>
          </a:p>
          <a:p>
            <a:pPr algn="just" fontAlgn="auto"/>
            <a:r>
              <a:rPr lang="en-US" sz="2083" b="1" i="1" dirty="0">
                <a:solidFill>
                  <a:srgbClr val="00B0F0"/>
                </a:solidFill>
              </a:rPr>
              <a:t>All the vehicles, used by SSTs and FSs may be fitted with GPRS enabled  tracking unit so that timely action by the teams can be monitored.</a:t>
            </a:r>
            <a:endParaRPr lang="en-US" sz="2083" b="1" dirty="0">
              <a:solidFill>
                <a:srgbClr val="00B0F0"/>
              </a:solidFill>
            </a:endParaRPr>
          </a:p>
        </p:txBody>
      </p:sp>
    </p:spTree>
    <p:extLst>
      <p:ext uri="{BB962C8B-B14F-4D97-AF65-F5344CB8AC3E}">
        <p14:creationId xmlns:p14="http://schemas.microsoft.com/office/powerpoint/2010/main" val="1808737087"/>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81000"/>
            <a:ext cx="8781325" cy="530820"/>
          </a:xfrm>
        </p:spPr>
        <p:txBody>
          <a:bodyPr>
            <a:normAutofit fontScale="90000"/>
          </a:bodyPr>
          <a:lstStyle/>
          <a:p>
            <a:pPr algn="ctr"/>
            <a:r>
              <a:rPr lang="en-US" dirty="0" smtClean="0"/>
              <a:t>Protocol for </a:t>
            </a:r>
            <a:r>
              <a:rPr lang="en-US" b="1" dirty="0"/>
              <a:t>Release of Cash </a:t>
            </a:r>
            <a:endParaRPr lang="en-US" dirty="0"/>
          </a:p>
        </p:txBody>
      </p:sp>
      <p:sp>
        <p:nvSpPr>
          <p:cNvPr id="3" name="Content Placeholder 2"/>
          <p:cNvSpPr>
            <a:spLocks noGrp="1"/>
          </p:cNvSpPr>
          <p:nvPr>
            <p:ph type="body" sz="quarter" idx="10"/>
          </p:nvPr>
        </p:nvSpPr>
        <p:spPr>
          <a:xfrm>
            <a:off x="2222500" y="1287154"/>
            <a:ext cx="9334500" cy="5382205"/>
          </a:xfrm>
        </p:spPr>
        <p:txBody>
          <a:bodyPr>
            <a:noAutofit/>
          </a:bodyPr>
          <a:lstStyle/>
          <a:p>
            <a:pPr>
              <a:lnSpc>
                <a:spcPct val="100000"/>
              </a:lnSpc>
            </a:pPr>
            <a:r>
              <a:rPr lang="en-US" sz="1917" dirty="0"/>
              <a:t>In order to avoid inconvenience to the public and genuine persons and also for redressal of their grievances, if any, a committee shall be formed comprising three officers of the District, namely, </a:t>
            </a:r>
          </a:p>
          <a:p>
            <a:pPr marL="449002" indent="-449002">
              <a:lnSpc>
                <a:spcPct val="100000"/>
              </a:lnSpc>
              <a:buAutoNum type="romanLcParenBoth"/>
            </a:pPr>
            <a:r>
              <a:rPr lang="en-US" sz="1917" b="1" dirty="0">
                <a:solidFill>
                  <a:srgbClr val="00B0F0"/>
                </a:solidFill>
              </a:rPr>
              <a:t>ADM, </a:t>
            </a:r>
            <a:r>
              <a:rPr lang="en-US" sz="1917" b="1" dirty="0" err="1">
                <a:solidFill>
                  <a:srgbClr val="00B0F0"/>
                </a:solidFill>
              </a:rPr>
              <a:t>Zila</a:t>
            </a:r>
            <a:r>
              <a:rPr lang="en-US" sz="1917" b="1" dirty="0">
                <a:solidFill>
                  <a:srgbClr val="00B0F0"/>
                </a:solidFill>
              </a:rPr>
              <a:t> </a:t>
            </a:r>
            <a:r>
              <a:rPr lang="en-US" sz="1917" b="1" dirty="0" err="1">
                <a:solidFill>
                  <a:srgbClr val="00B0F0"/>
                </a:solidFill>
              </a:rPr>
              <a:t>Parishad</a:t>
            </a:r>
            <a:r>
              <a:rPr lang="en-US" sz="1917" b="1" dirty="0">
                <a:solidFill>
                  <a:srgbClr val="00B0F0"/>
                </a:solidFill>
              </a:rPr>
              <a:t>/P.D,DRDA- </a:t>
            </a:r>
          </a:p>
          <a:p>
            <a:pPr marL="449002" indent="-449002">
              <a:lnSpc>
                <a:spcPct val="100000"/>
              </a:lnSpc>
              <a:buAutoNum type="romanLcParenBoth"/>
            </a:pPr>
            <a:r>
              <a:rPr lang="en-US" sz="1917" b="1" dirty="0">
                <a:solidFill>
                  <a:srgbClr val="00B0F0"/>
                </a:solidFill>
              </a:rPr>
              <a:t>Nodal Officer of Expenditure Monitoring in the District Election Office (Convener) and </a:t>
            </a:r>
          </a:p>
          <a:p>
            <a:pPr marL="449002" indent="-449002">
              <a:lnSpc>
                <a:spcPct val="100000"/>
              </a:lnSpc>
              <a:buAutoNum type="romanLcParenBoth"/>
            </a:pPr>
            <a:r>
              <a:rPr lang="en-US" sz="1917" b="1" dirty="0">
                <a:solidFill>
                  <a:srgbClr val="00B0F0"/>
                </a:solidFill>
              </a:rPr>
              <a:t>District Treasury Officer. </a:t>
            </a:r>
          </a:p>
          <a:p>
            <a:pPr algn="just">
              <a:lnSpc>
                <a:spcPct val="100000"/>
              </a:lnSpc>
            </a:pPr>
            <a:r>
              <a:rPr lang="en-US" sz="1917" dirty="0">
                <a:solidFill>
                  <a:srgbClr val="FF0000"/>
                </a:solidFill>
              </a:rPr>
              <a:t>All cases of seizure of cash etc., effected by FS, SST or Police authorities shall immediately be brought to the notice of the Committee formed in the District</a:t>
            </a:r>
            <a:endParaRPr lang="en-US" sz="1917" b="1" dirty="0">
              <a:solidFill>
                <a:srgbClr val="FF0000"/>
              </a:solidFill>
            </a:endParaRPr>
          </a:p>
          <a:p>
            <a:pPr marL="0" indent="0" algn="just">
              <a:lnSpc>
                <a:spcPct val="100000"/>
              </a:lnSpc>
              <a:buNone/>
            </a:pPr>
            <a:r>
              <a:rPr lang="en-US" sz="1917" dirty="0"/>
              <a:t>The Committee shall </a:t>
            </a:r>
            <a:r>
              <a:rPr lang="en-US" sz="1917" dirty="0" err="1"/>
              <a:t>suo-motu</a:t>
            </a:r>
            <a:r>
              <a:rPr lang="en-US" sz="1917" dirty="0"/>
              <a:t> examine each case of seizure made by the Police or SST or FS and where the Committee finds that </a:t>
            </a:r>
            <a:r>
              <a:rPr lang="en-US" sz="1917" dirty="0">
                <a:solidFill>
                  <a:srgbClr val="00B0F0"/>
                </a:solidFill>
              </a:rPr>
              <a:t>no FIR/Complaint has been filed against the seizure </a:t>
            </a:r>
            <a:r>
              <a:rPr lang="en-US" sz="1917" dirty="0"/>
              <a:t>or where the seizure is </a:t>
            </a:r>
            <a:r>
              <a:rPr lang="en-US" sz="1917" dirty="0">
                <a:solidFill>
                  <a:srgbClr val="00B0F0"/>
                </a:solidFill>
              </a:rPr>
              <a:t>not linked with any candidate or political party or any election campaign</a:t>
            </a:r>
            <a:r>
              <a:rPr lang="en-US" sz="1917" dirty="0"/>
              <a:t> etc., as per Standard   Operating Procedure, it shall take immediate step to order release of such cash etc. to such persons from whom the cash was seized after passing a </a:t>
            </a:r>
            <a:r>
              <a:rPr lang="en-US" sz="1917" dirty="0">
                <a:solidFill>
                  <a:srgbClr val="00B0F0"/>
                </a:solidFill>
              </a:rPr>
              <a:t>speaking order.</a:t>
            </a:r>
          </a:p>
        </p:txBody>
      </p:sp>
    </p:spTree>
    <p:extLst>
      <p:ext uri="{BB962C8B-B14F-4D97-AF65-F5344CB8AC3E}">
        <p14:creationId xmlns:p14="http://schemas.microsoft.com/office/powerpoint/2010/main" val="3933124680"/>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2222500" y="857250"/>
            <a:ext cx="9481878" cy="5429250"/>
          </a:xfrm>
        </p:spPr>
        <p:txBody>
          <a:bodyPr>
            <a:noAutofit/>
          </a:bodyPr>
          <a:lstStyle/>
          <a:p>
            <a:pPr algn="just">
              <a:lnSpc>
                <a:spcPct val="100000"/>
              </a:lnSpc>
            </a:pPr>
            <a:r>
              <a:rPr lang="en-US" sz="2000" dirty="0"/>
              <a:t>The procedure of appeal against seizure should be mentioned in the </a:t>
            </a:r>
            <a:r>
              <a:rPr lang="en-US" sz="2000" dirty="0">
                <a:hlinkClick r:id="rId2" action="ppaction://hlinkfile"/>
              </a:rPr>
              <a:t>seizure document </a:t>
            </a:r>
            <a:r>
              <a:rPr lang="en-US" sz="2000" dirty="0"/>
              <a:t>and it should also be informed to such persons at the time of seizure of cash. </a:t>
            </a:r>
          </a:p>
          <a:p>
            <a:pPr algn="just">
              <a:lnSpc>
                <a:spcPct val="100000"/>
              </a:lnSpc>
            </a:pPr>
            <a:r>
              <a:rPr lang="en-US" sz="2000" dirty="0"/>
              <a:t>The functioning of this committee should be given </a:t>
            </a:r>
            <a:r>
              <a:rPr lang="en-US" sz="2000" dirty="0">
                <a:solidFill>
                  <a:srgbClr val="00B0F0"/>
                </a:solidFill>
              </a:rPr>
              <a:t>wide publicity</a:t>
            </a:r>
            <a:r>
              <a:rPr lang="en-US" sz="2000" dirty="0"/>
              <a:t>, including telephone no. of the convener of the Committee.</a:t>
            </a:r>
          </a:p>
          <a:p>
            <a:pPr algn="just">
              <a:lnSpc>
                <a:spcPct val="100000"/>
              </a:lnSpc>
            </a:pPr>
            <a:r>
              <a:rPr lang="en-US" sz="2000" dirty="0"/>
              <a:t>All the information pertaining to release of cash, shall be maintained by the </a:t>
            </a:r>
            <a:r>
              <a:rPr lang="en-US" sz="2000" dirty="0">
                <a:solidFill>
                  <a:srgbClr val="00B0F0"/>
                </a:solidFill>
              </a:rPr>
              <a:t>Nodal Officer expenditure monitoring in a register</a:t>
            </a:r>
            <a:r>
              <a:rPr lang="en-US" sz="2000" dirty="0"/>
              <a:t>, serially, date wise with the details regarding amount of Cash intercepted/seized and date of release to the person(s) concerned.</a:t>
            </a:r>
          </a:p>
          <a:p>
            <a:pPr algn="just">
              <a:lnSpc>
                <a:spcPct val="100000"/>
              </a:lnSpc>
            </a:pPr>
            <a:r>
              <a:rPr lang="en-US" sz="2000" b="1" dirty="0">
                <a:solidFill>
                  <a:srgbClr val="FF0000"/>
                </a:solidFill>
              </a:rPr>
              <a:t>If the release of cash is more than </a:t>
            </a:r>
            <a:r>
              <a:rPr lang="en-US" sz="2000" b="1" dirty="0" err="1">
                <a:solidFill>
                  <a:srgbClr val="FF0000"/>
                </a:solidFill>
              </a:rPr>
              <a:t>Rs</a:t>
            </a:r>
            <a:r>
              <a:rPr lang="en-US" sz="2000" b="1" dirty="0">
                <a:solidFill>
                  <a:srgbClr val="FF0000"/>
                </a:solidFill>
              </a:rPr>
              <a:t>. 10 (Ten) Lac, the nodal officer of Income Tax shall be kept informed before the release is effected.</a:t>
            </a:r>
          </a:p>
          <a:p>
            <a:pPr algn="just">
              <a:lnSpc>
                <a:spcPct val="100000"/>
              </a:lnSpc>
            </a:pPr>
            <a:r>
              <a:rPr lang="en-US" sz="2000" dirty="0"/>
              <a:t>In no case, the matter relating to seized cash/ seized valuables shall be kept pending in </a:t>
            </a:r>
            <a:r>
              <a:rPr lang="en-US" sz="2000" dirty="0" err="1"/>
              <a:t>malkhana</a:t>
            </a:r>
            <a:r>
              <a:rPr lang="en-US" sz="2000" dirty="0"/>
              <a:t> or treasury for more than </a:t>
            </a:r>
            <a:r>
              <a:rPr lang="en-US" sz="2000" dirty="0">
                <a:solidFill>
                  <a:srgbClr val="00B0F0"/>
                </a:solidFill>
              </a:rPr>
              <a:t>7(Seven) days after the date of poll</a:t>
            </a:r>
            <a:r>
              <a:rPr lang="en-US" sz="2000" dirty="0"/>
              <a:t>, unless any FIR/Complaint is filed. </a:t>
            </a:r>
          </a:p>
          <a:p>
            <a:pPr algn="just">
              <a:lnSpc>
                <a:spcPct val="100000"/>
              </a:lnSpc>
            </a:pPr>
            <a:r>
              <a:rPr lang="en-US" sz="2000" dirty="0"/>
              <a:t>It shall be the </a:t>
            </a:r>
            <a:r>
              <a:rPr lang="en-US" sz="2000" dirty="0">
                <a:solidFill>
                  <a:srgbClr val="00B0F0"/>
                </a:solidFill>
              </a:rPr>
              <a:t>responsibility of the Returning Officer</a:t>
            </a:r>
            <a:r>
              <a:rPr lang="en-US" sz="2000" dirty="0"/>
              <a:t> to bring all such cases before the appellate committee and to release the cash/valuables as per order of the appellate committee.</a:t>
            </a:r>
          </a:p>
          <a:p>
            <a:endParaRPr lang="en-US" sz="1917" dirty="0"/>
          </a:p>
        </p:txBody>
      </p:sp>
    </p:spTree>
    <p:extLst>
      <p:ext uri="{BB962C8B-B14F-4D97-AF65-F5344CB8AC3E}">
        <p14:creationId xmlns:p14="http://schemas.microsoft.com/office/powerpoint/2010/main" val="384490480"/>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9986" y="89467"/>
            <a:ext cx="9454120" cy="864096"/>
          </a:xfrm>
        </p:spPr>
        <p:txBody>
          <a:bodyPr>
            <a:normAutofit/>
          </a:bodyPr>
          <a:lstStyle/>
          <a:p>
            <a:r>
              <a:rPr lang="en-US" sz="2333" dirty="0"/>
              <a:t>S.O.P- for Flying Squad on receipt of complaints relating to </a:t>
            </a:r>
            <a:r>
              <a:rPr lang="en-US" sz="2333" dirty="0">
                <a:solidFill>
                  <a:srgbClr val="0070C0"/>
                </a:solidFill>
              </a:rPr>
              <a:t>storage of cash and other valuables in any premises</a:t>
            </a:r>
            <a:r>
              <a:rPr lang="en-US" sz="2333" dirty="0"/>
              <a:t>..</a:t>
            </a:r>
            <a:endParaRPr lang="en-IN" sz="2333" dirty="0"/>
          </a:p>
        </p:txBody>
      </p:sp>
      <p:sp>
        <p:nvSpPr>
          <p:cNvPr id="3" name="Content Placeholder 2"/>
          <p:cNvSpPr>
            <a:spLocks noGrp="1"/>
          </p:cNvSpPr>
          <p:nvPr>
            <p:ph type="body" sz="quarter" idx="10"/>
          </p:nvPr>
        </p:nvSpPr>
        <p:spPr>
          <a:xfrm>
            <a:off x="905691" y="1071450"/>
            <a:ext cx="10493829" cy="5660275"/>
          </a:xfrm>
        </p:spPr>
        <p:txBody>
          <a:bodyPr>
            <a:noAutofit/>
          </a:bodyPr>
          <a:lstStyle/>
          <a:p>
            <a:pPr>
              <a:lnSpc>
                <a:spcPct val="150000"/>
              </a:lnSpc>
            </a:pPr>
            <a:r>
              <a:rPr lang="en-US" sz="1800" dirty="0"/>
              <a:t>On receipt of complaint, Expenditure Observer will be informed.</a:t>
            </a:r>
          </a:p>
          <a:p>
            <a:pPr>
              <a:lnSpc>
                <a:spcPct val="150000"/>
              </a:lnSpc>
            </a:pPr>
            <a:r>
              <a:rPr lang="en-US" sz="1800" dirty="0"/>
              <a:t>EO or Nodal Officer DEMC will co-ordinate with Income Tax Team.</a:t>
            </a:r>
          </a:p>
          <a:p>
            <a:pPr>
              <a:lnSpc>
                <a:spcPct val="150000"/>
              </a:lnSpc>
            </a:pPr>
            <a:r>
              <a:rPr lang="en-US" sz="1800" dirty="0"/>
              <a:t>Flying Squad will rush to the spot, deploy persons at distance from the premises till the Income Tax Team arrive. If required, videography can be made.</a:t>
            </a:r>
          </a:p>
          <a:p>
            <a:pPr>
              <a:lnSpc>
                <a:spcPct val="150000"/>
              </a:lnSpc>
            </a:pPr>
            <a:r>
              <a:rPr lang="en-US" sz="1800" dirty="0">
                <a:solidFill>
                  <a:srgbClr val="FF0000"/>
                </a:solidFill>
              </a:rPr>
              <a:t>Neither Expenditure Observer nor any member of F. S. will enter into the premises before arrival of the Income Tax Team. </a:t>
            </a:r>
          </a:p>
          <a:p>
            <a:pPr>
              <a:lnSpc>
                <a:spcPct val="150000"/>
              </a:lnSpc>
            </a:pPr>
            <a:r>
              <a:rPr lang="en-US" sz="1800" dirty="0">
                <a:solidFill>
                  <a:srgbClr val="FF0000"/>
                </a:solidFill>
              </a:rPr>
              <a:t>FS or Expenditure Observer will not carry out any search operation  in the premises on their own.</a:t>
            </a:r>
          </a:p>
          <a:p>
            <a:pPr>
              <a:lnSpc>
                <a:spcPct val="150000"/>
              </a:lnSpc>
            </a:pPr>
            <a:r>
              <a:rPr lang="en-US" sz="1800" dirty="0"/>
              <a:t>Any action in this regard will be undertaken by the Income Tax Teams.</a:t>
            </a:r>
          </a:p>
          <a:p>
            <a:pPr>
              <a:lnSpc>
                <a:spcPct val="150000"/>
              </a:lnSpc>
            </a:pPr>
            <a:r>
              <a:rPr lang="en-US" sz="1800" dirty="0"/>
              <a:t>FS team should be present in the vicinity for interception and checking of the person entering and coming out of the premises during the search.  Cash and valuable found during the search may be seized by FS.</a:t>
            </a:r>
          </a:p>
          <a:p>
            <a:pPr>
              <a:lnSpc>
                <a:spcPct val="150000"/>
              </a:lnSpc>
            </a:pPr>
            <a:r>
              <a:rPr lang="en-US" sz="1800" dirty="0"/>
              <a:t>DEO and CP/SP will render assistance to Income Tax Team.</a:t>
            </a:r>
            <a:endParaRPr lang="en-IN" sz="1800" dirty="0"/>
          </a:p>
        </p:txBody>
      </p:sp>
    </p:spTree>
    <p:extLst>
      <p:ext uri="{BB962C8B-B14F-4D97-AF65-F5344CB8AC3E}">
        <p14:creationId xmlns:p14="http://schemas.microsoft.com/office/powerpoint/2010/main" val="864351662"/>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idx="4294967295"/>
          </p:nvPr>
        </p:nvSpPr>
        <p:spPr>
          <a:xfrm>
            <a:off x="2476500" y="317500"/>
            <a:ext cx="8509000" cy="549011"/>
          </a:xfrm>
          <a:prstGeom prst="rect">
            <a:avLst/>
          </a:prstGeom>
          <a:noFill/>
        </p:spPr>
        <p:txBody>
          <a:bodyPr/>
          <a:lstStyle/>
          <a:p>
            <a:pPr algn="ctr" eaLnBrk="1" hangingPunct="1">
              <a:defRPr/>
            </a:pPr>
            <a:r>
              <a:rPr lang="en-US" sz="2917" b="1" u="sng" dirty="0">
                <a:latin typeface="Times New Roman" pitchFamily="18" charset="0"/>
              </a:rPr>
              <a:t>District Complaint Monitoring Cell</a:t>
            </a:r>
            <a:endParaRPr lang="en-IN" sz="2917" b="1" u="sng" dirty="0">
              <a:latin typeface="Times New Roman" pitchFamily="18" charset="0"/>
            </a:endParaRPr>
          </a:p>
        </p:txBody>
      </p:sp>
      <p:sp>
        <p:nvSpPr>
          <p:cNvPr id="36867" name="Content Placeholder 2"/>
          <p:cNvSpPr>
            <a:spLocks noGrp="1"/>
          </p:cNvSpPr>
          <p:nvPr>
            <p:ph idx="4294967295"/>
          </p:nvPr>
        </p:nvSpPr>
        <p:spPr>
          <a:xfrm>
            <a:off x="2540001" y="1016000"/>
            <a:ext cx="8753739" cy="4572000"/>
          </a:xfrm>
          <a:prstGeom prst="rect">
            <a:avLst/>
          </a:prstGeom>
        </p:spPr>
        <p:txBody>
          <a:bodyPr/>
          <a:lstStyle/>
          <a:p>
            <a:pPr algn="just" eaLnBrk="1" hangingPunct="1">
              <a:buFont typeface="Wingdings" pitchFamily="2" charset="2"/>
              <a:buNone/>
            </a:pPr>
            <a:endParaRPr lang="en-US" dirty="0" smtClean="0">
              <a:latin typeface="Arial Narrow" pitchFamily="34" charset="0"/>
            </a:endParaRPr>
          </a:p>
          <a:p>
            <a:pPr algn="just" eaLnBrk="1" hangingPunct="1"/>
            <a:r>
              <a:rPr lang="en-US" dirty="0" smtClean="0">
                <a:latin typeface="Arial Narrow" pitchFamily="34" charset="0"/>
              </a:rPr>
              <a:t>Copies of all </a:t>
            </a:r>
            <a:r>
              <a:rPr lang="en-US" b="1" dirty="0" smtClean="0">
                <a:latin typeface="Arial Narrow" pitchFamily="34" charset="0"/>
              </a:rPr>
              <a:t>complaints received and reports of inquiries conducted shall be put on the notice board </a:t>
            </a:r>
            <a:r>
              <a:rPr lang="en-US" dirty="0" smtClean="0">
                <a:latin typeface="Arial Narrow" pitchFamily="34" charset="0"/>
              </a:rPr>
              <a:t>of the RO for information of the Public. Any member of the Public can obtain copies of these documents on payment of a fee of Re. 1 per page.</a:t>
            </a:r>
          </a:p>
          <a:p>
            <a:pPr algn="just" eaLnBrk="1" hangingPunct="1"/>
            <a:endParaRPr lang="en-US" dirty="0" smtClean="0">
              <a:latin typeface="Arial Narrow" pitchFamily="34" charset="0"/>
            </a:endParaRPr>
          </a:p>
          <a:p>
            <a:pPr algn="just" eaLnBrk="1" hangingPunct="1"/>
            <a:r>
              <a:rPr lang="en-US" dirty="0" smtClean="0">
                <a:latin typeface="Arial Narrow" pitchFamily="34" charset="0"/>
              </a:rPr>
              <a:t>All complaints filed with DISTRICT LEVEL Complaint Monitoring cell to be recorded and  investigated</a:t>
            </a:r>
          </a:p>
        </p:txBody>
      </p:sp>
      <p:sp>
        <p:nvSpPr>
          <p:cNvPr id="36868" name="Slide Number Placeholder 3"/>
          <p:cNvSpPr>
            <a:spLocks noGrp="1"/>
          </p:cNvSpPr>
          <p:nvPr>
            <p:ph type="sldNum" sz="quarter" idx="4294967295"/>
          </p:nvPr>
        </p:nvSpPr>
        <p:spPr bwMode="auto">
          <a:xfrm rot="5400000">
            <a:off x="8610865" y="3690937"/>
            <a:ext cx="3200135" cy="456407"/>
          </a:xfrm>
          <a:prstGeom prst="rect">
            <a:avLst/>
          </a:prstGeom>
          <a:noFill/>
          <a:ln>
            <a:miter lim="800000"/>
            <a:headEnd/>
            <a:tailEnd/>
          </a:ln>
        </p:spPr>
        <p:txBody>
          <a:bodyPr vert="horz" wrap="square" lIns="95791" tIns="47896" rIns="95791" bIns="47896" numCol="1" rtlCol="0" anchor="ctr" anchorCtr="0" compatLnSpc="1">
            <a:prstTxWarp prst="textNoShape">
              <a:avLst/>
            </a:prstTxWarp>
          </a:bodyPr>
          <a:lstStyle/>
          <a:p>
            <a:pPr algn="l"/>
            <a:fld id="{1B88C5C6-9E1B-4803-9161-25F262B0DEAB}" type="slidenum">
              <a:rPr lang="en-IN" sz="1083">
                <a:solidFill>
                  <a:schemeClr val="tx2"/>
                </a:solidFill>
              </a:rPr>
              <a:pPr algn="l"/>
              <a:t>35</a:t>
            </a:fld>
            <a:endParaRPr lang="en-IN" sz="1083" dirty="0">
              <a:solidFill>
                <a:schemeClr val="tx2"/>
              </a:solidFill>
            </a:endParaRPr>
          </a:p>
        </p:txBody>
      </p:sp>
    </p:spTree>
    <p:extLst>
      <p:ext uri="{BB962C8B-B14F-4D97-AF65-F5344CB8AC3E}">
        <p14:creationId xmlns:p14="http://schemas.microsoft.com/office/powerpoint/2010/main" val="1264868350"/>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idx="4294967295"/>
          </p:nvPr>
        </p:nvSpPr>
        <p:spPr>
          <a:xfrm>
            <a:off x="3238500" y="254000"/>
            <a:ext cx="7810500" cy="571500"/>
          </a:xfrm>
          <a:prstGeom prst="rect">
            <a:avLst/>
          </a:prstGeom>
        </p:spPr>
        <p:txBody>
          <a:bodyPr/>
          <a:lstStyle/>
          <a:p>
            <a:pPr algn="ctr" eaLnBrk="1" hangingPunct="1"/>
            <a:r>
              <a:rPr lang="en-US" sz="2500" b="1" u="sng" dirty="0"/>
              <a:t>Expenditure Monitoring Control Room and Call Centre</a:t>
            </a:r>
            <a:endParaRPr lang="en-IN" sz="2500" b="1" u="sng" dirty="0"/>
          </a:p>
        </p:txBody>
      </p:sp>
      <p:sp>
        <p:nvSpPr>
          <p:cNvPr id="64515" name="Content Placeholder 2"/>
          <p:cNvSpPr>
            <a:spLocks noGrp="1"/>
          </p:cNvSpPr>
          <p:nvPr>
            <p:ph idx="4294967295"/>
          </p:nvPr>
        </p:nvSpPr>
        <p:spPr>
          <a:xfrm>
            <a:off x="2222500" y="889000"/>
            <a:ext cx="9398000" cy="5785115"/>
          </a:xfrm>
          <a:prstGeom prst="rect">
            <a:avLst/>
          </a:prstGeom>
        </p:spPr>
        <p:txBody>
          <a:bodyPr rtlCol="0">
            <a:normAutofit/>
          </a:bodyPr>
          <a:lstStyle/>
          <a:p>
            <a:pPr marL="0" lvl="1" indent="0" algn="just">
              <a:buFont typeface="Wingdings" pitchFamily="2" charset="2"/>
              <a:buChar char="§"/>
              <a:defRPr/>
            </a:pPr>
            <a:r>
              <a:rPr lang="en-US" sz="2500" dirty="0">
                <a:latin typeface="Baskerville Old Face" panose="02020602080505020303" pitchFamily="18" charset="0"/>
              </a:rPr>
              <a:t>It will function </a:t>
            </a:r>
            <a:r>
              <a:rPr lang="en-US" sz="2500" b="1" dirty="0">
                <a:latin typeface="Baskerville Old Face" panose="02020602080505020303" pitchFamily="18" charset="0"/>
              </a:rPr>
              <a:t>24/7 Toll Free Call Centre </a:t>
            </a:r>
            <a:r>
              <a:rPr lang="en-US" sz="2500" dirty="0">
                <a:latin typeface="Baskerville Old Face" panose="02020602080505020303" pitchFamily="18" charset="0"/>
              </a:rPr>
              <a:t>to receive complaints at DEO’s end and telephone number would be </a:t>
            </a:r>
            <a:r>
              <a:rPr lang="en-US" sz="2500" b="1" dirty="0">
                <a:latin typeface="Baskerville Old Face" panose="02020602080505020303" pitchFamily="18" charset="0"/>
              </a:rPr>
              <a:t>widely publicized </a:t>
            </a:r>
          </a:p>
          <a:p>
            <a:pPr marL="0" lvl="1" indent="0" algn="just">
              <a:buFont typeface="Wingdings" pitchFamily="2" charset="2"/>
              <a:buChar char="§"/>
              <a:defRPr/>
            </a:pPr>
            <a:r>
              <a:rPr lang="en-US" sz="2500" dirty="0">
                <a:latin typeface="Baskerville Old Face" panose="02020602080505020303" pitchFamily="18" charset="0"/>
              </a:rPr>
              <a:t>Complaint monitoring center </a:t>
            </a:r>
            <a:r>
              <a:rPr lang="en-US" sz="2500" b="1" dirty="0">
                <a:latin typeface="Baskerville Old Face" panose="02020602080505020303" pitchFamily="18" charset="0"/>
              </a:rPr>
              <a:t>for communication with various teams to operate from the  date of press notification</a:t>
            </a:r>
            <a:r>
              <a:rPr lang="en-US" sz="2500" dirty="0">
                <a:latin typeface="Baskerville Old Face" panose="02020602080505020303" pitchFamily="18" charset="0"/>
              </a:rPr>
              <a:t>. A senior officer will be put in charge of the call center and there will be sufficient staff to man the  telephone lines.</a:t>
            </a:r>
          </a:p>
          <a:p>
            <a:pPr marL="0" lvl="1" indent="0" algn="just">
              <a:buFont typeface="Wingdings" pitchFamily="2" charset="2"/>
              <a:buChar char="§"/>
              <a:defRPr/>
            </a:pPr>
            <a:r>
              <a:rPr lang="en-US" sz="2500" dirty="0">
                <a:latin typeface="Baskerville Old Face" panose="02020602080505020303" pitchFamily="18" charset="0"/>
              </a:rPr>
              <a:t>All expenditure related complaints will be  immediately forwarded to </a:t>
            </a:r>
            <a:r>
              <a:rPr lang="en-US" sz="2500" b="1" dirty="0">
                <a:latin typeface="Baskerville Old Face" panose="02020602080505020303" pitchFamily="18" charset="0"/>
              </a:rPr>
              <a:t>Flying Squad or officer concerned with SMS to RO, Asst. Exp. Observer and Expenditure Observer </a:t>
            </a:r>
          </a:p>
          <a:p>
            <a:pPr marL="0" lvl="1" indent="0" algn="just">
              <a:buFont typeface="Wingdings" pitchFamily="2" charset="2"/>
              <a:buChar char="§"/>
              <a:defRPr/>
            </a:pPr>
            <a:r>
              <a:rPr lang="en-US" sz="2500" dirty="0">
                <a:latin typeface="Baskerville Old Face" panose="02020602080505020303" pitchFamily="18" charset="0"/>
              </a:rPr>
              <a:t>In all MCC related complaints will be forwarded to RO with </a:t>
            </a:r>
            <a:r>
              <a:rPr lang="en-US" sz="2500" b="1" dirty="0">
                <a:latin typeface="Baskerville Old Face" panose="02020602080505020303" pitchFamily="18" charset="0"/>
              </a:rPr>
              <a:t>copy to General Observer. </a:t>
            </a:r>
          </a:p>
          <a:p>
            <a:pPr marL="0" lvl="1" indent="0" algn="just">
              <a:buFont typeface="Wingdings" pitchFamily="2" charset="2"/>
              <a:buChar char="§"/>
              <a:defRPr/>
            </a:pPr>
            <a:r>
              <a:rPr lang="en-US" sz="2500" dirty="0">
                <a:latin typeface="Baskerville Old Face" panose="02020602080505020303" pitchFamily="18" charset="0"/>
              </a:rPr>
              <a:t>A register should also be maintained in the format given in </a:t>
            </a:r>
            <a:r>
              <a:rPr lang="en-US" sz="2500" b="1" dirty="0">
                <a:latin typeface="Baskerville Old Face" panose="02020602080505020303" pitchFamily="18" charset="0"/>
                <a:hlinkClick r:id="rId2" action="ppaction://hlinkfile"/>
              </a:rPr>
              <a:t>Annexure-B13</a:t>
            </a:r>
            <a:r>
              <a:rPr lang="en-US" sz="2500" b="1" dirty="0">
                <a:latin typeface="Baskerville Old Face" panose="02020602080505020303" pitchFamily="18" charset="0"/>
              </a:rPr>
              <a:t>, with the name and address of the complainant, nature of </a:t>
            </a:r>
            <a:r>
              <a:rPr lang="en-US" sz="2500" dirty="0">
                <a:latin typeface="Baskerville Old Face" panose="02020602080505020303" pitchFamily="18" charset="0"/>
              </a:rPr>
              <a:t>complaint, timing of complaint and action taken on the complaint by the Control Room. All the calls would be </a:t>
            </a:r>
            <a:r>
              <a:rPr lang="en-US" sz="2500" b="1" dirty="0">
                <a:latin typeface="Baskerville Old Face" panose="02020602080505020303" pitchFamily="18" charset="0"/>
              </a:rPr>
              <a:t>recorded for future confirmation</a:t>
            </a:r>
            <a:r>
              <a:rPr lang="en-US" sz="2500" dirty="0">
                <a:latin typeface="Baskerville Old Face" panose="02020602080505020303" pitchFamily="18" charset="0"/>
              </a:rPr>
              <a:t>.   </a:t>
            </a:r>
          </a:p>
          <a:p>
            <a:pPr marL="0" lvl="1" indent="0" algn="just">
              <a:buFont typeface="Wingdings" pitchFamily="2" charset="2"/>
              <a:buChar char="§"/>
              <a:defRPr/>
            </a:pPr>
            <a:endParaRPr lang="en-US" sz="2083" dirty="0">
              <a:solidFill>
                <a:schemeClr val="accent4">
                  <a:lumMod val="50000"/>
                </a:schemeClr>
              </a:solidFill>
            </a:endParaRPr>
          </a:p>
          <a:p>
            <a:pPr marL="745012" lvl="2" indent="-325943" algn="just">
              <a:buFont typeface="Wingdings" pitchFamily="2" charset="2"/>
              <a:buChar char="§"/>
              <a:defRPr/>
            </a:pPr>
            <a:endParaRPr lang="en-US" sz="2083" dirty="0">
              <a:solidFill>
                <a:schemeClr val="accent4">
                  <a:lumMod val="50000"/>
                </a:schemeClr>
              </a:solidFill>
            </a:endParaRPr>
          </a:p>
        </p:txBody>
      </p:sp>
      <p:sp>
        <p:nvSpPr>
          <p:cNvPr id="83972" name="Slide Number Placeholder 3"/>
          <p:cNvSpPr>
            <a:spLocks noGrp="1"/>
          </p:cNvSpPr>
          <p:nvPr>
            <p:ph type="sldNum" sz="quarter" idx="4294967295"/>
          </p:nvPr>
        </p:nvSpPr>
        <p:spPr bwMode="auto">
          <a:xfrm>
            <a:off x="10866438" y="6356615"/>
            <a:ext cx="94456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5791" tIns="47896" rIns="95791" bIns="47896" rtlCol="0" anchor="ctr"/>
          <a:lstStyle>
            <a:lvl1pPr>
              <a:defRPr>
                <a:solidFill>
                  <a:schemeClr val="tx1"/>
                </a:solidFill>
                <a:latin typeface="Arial" panose="020B0604020202020204" pitchFamily="34" charset="0"/>
                <a:cs typeface="Arial" panose="020B0604020202020204" pitchFamily="34" charset="0"/>
              </a:defRPr>
            </a:lvl1pPr>
            <a:lvl2pPr marL="778271" indent="-299335">
              <a:defRPr>
                <a:solidFill>
                  <a:schemeClr val="tx1"/>
                </a:solidFill>
                <a:latin typeface="Arial" panose="020B0604020202020204" pitchFamily="34" charset="0"/>
                <a:cs typeface="Arial" panose="020B0604020202020204" pitchFamily="34" charset="0"/>
              </a:defRPr>
            </a:lvl2pPr>
            <a:lvl3pPr marL="1197340" indent="-239468">
              <a:defRPr>
                <a:solidFill>
                  <a:schemeClr val="tx1"/>
                </a:solidFill>
                <a:latin typeface="Arial" panose="020B0604020202020204" pitchFamily="34" charset="0"/>
                <a:cs typeface="Arial" panose="020B0604020202020204" pitchFamily="34" charset="0"/>
              </a:defRPr>
            </a:lvl3pPr>
            <a:lvl4pPr marL="1676275" indent="-239468">
              <a:defRPr>
                <a:solidFill>
                  <a:schemeClr val="tx1"/>
                </a:solidFill>
                <a:latin typeface="Arial" panose="020B0604020202020204" pitchFamily="34" charset="0"/>
                <a:cs typeface="Arial" panose="020B0604020202020204" pitchFamily="34" charset="0"/>
              </a:defRPr>
            </a:lvl4pPr>
            <a:lvl5pPr marL="2155212" indent="-239468">
              <a:defRPr>
                <a:solidFill>
                  <a:schemeClr val="tx1"/>
                </a:solidFill>
                <a:latin typeface="Arial" panose="020B0604020202020204" pitchFamily="34" charset="0"/>
                <a:cs typeface="Arial" panose="020B0604020202020204" pitchFamily="34" charset="0"/>
              </a:defRPr>
            </a:lvl5pPr>
            <a:lvl6pPr marL="2634148" indent="-23946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13084" indent="-23946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92020" indent="-23946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70955" indent="-23946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F93756C-E1C7-48DD-AE4F-7852D8E949AF}" type="slidenum">
              <a:rPr lang="en-IN" sz="1083"/>
              <a:pPr eaLnBrk="1" hangingPunct="1"/>
              <a:t>36</a:t>
            </a:fld>
            <a:endParaRPr lang="en-IN" sz="1083" dirty="0"/>
          </a:p>
        </p:txBody>
      </p:sp>
    </p:spTree>
    <p:extLst>
      <p:ext uri="{BB962C8B-B14F-4D97-AF65-F5344CB8AC3E}">
        <p14:creationId xmlns:p14="http://schemas.microsoft.com/office/powerpoint/2010/main" val="1912773220"/>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836333" y="189178"/>
            <a:ext cx="8974667" cy="661458"/>
          </a:xfrm>
          <a:prstGeom prst="rect">
            <a:avLst/>
          </a:prstGeom>
          <a:gradFill>
            <a:gsLst>
              <a:gs pos="0">
                <a:schemeClr val="bg1"/>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en-US" sz="2917" b="1" dirty="0">
                <a:solidFill>
                  <a:srgbClr val="000000"/>
                </a:solidFill>
              </a:rPr>
              <a:t>Video Surveillance Team</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4193498256"/>
              </p:ext>
            </p:extLst>
          </p:nvPr>
        </p:nvGraphicFramePr>
        <p:xfrm>
          <a:off x="283028" y="735874"/>
          <a:ext cx="11752218" cy="59623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txBox="1">
            <a:spLocks noGrp="1"/>
          </p:cNvSpPr>
          <p:nvPr/>
        </p:nvSpPr>
        <p:spPr>
          <a:xfrm>
            <a:off x="8933658" y="6492876"/>
            <a:ext cx="2667000" cy="365125"/>
          </a:xfrm>
          <a:prstGeom prst="rect">
            <a:avLst/>
          </a:prstGeom>
          <a:noFill/>
        </p:spPr>
        <p:txBody>
          <a:bodyPr lIns="95791" tIns="47896" rIns="95791" bIns="47896" anchor="ctr"/>
          <a:lstStyle/>
          <a:p>
            <a:pPr algn="r" defTabSz="478936">
              <a:defRPr/>
            </a:pPr>
            <a:fld id="{7FFDE54C-4EF3-48C8-B867-2385A23BDE57}" type="slidenum">
              <a:rPr lang="en-US" sz="1250">
                <a:solidFill>
                  <a:schemeClr val="tx1">
                    <a:tint val="75000"/>
                  </a:schemeClr>
                </a:solidFill>
              </a:rPr>
              <a:pPr algn="r" defTabSz="478936">
                <a:defRPr/>
              </a:pPr>
              <a:t>37</a:t>
            </a:fld>
            <a:endParaRPr lang="en-US" sz="1250" dirty="0">
              <a:solidFill>
                <a:schemeClr val="tx1">
                  <a:tint val="75000"/>
                </a:schemeClr>
              </a:solidFill>
            </a:endParaRPr>
          </a:p>
        </p:txBody>
      </p:sp>
    </p:spTree>
    <p:extLst>
      <p:ext uri="{BB962C8B-B14F-4D97-AF65-F5344CB8AC3E}">
        <p14:creationId xmlns:p14="http://schemas.microsoft.com/office/powerpoint/2010/main" val="84917952"/>
      </p:ext>
    </p:extLst>
  </p:cSld>
  <p:clrMapOvr>
    <a:masterClrMapping/>
  </p:clrMapOvr>
  <p:transition spd="slow" advClick="0">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667000" y="254000"/>
            <a:ext cx="8784167" cy="850636"/>
          </a:xfrm>
          <a:prstGeom prst="rect">
            <a:avLst/>
          </a:prstGeom>
          <a:gradFill>
            <a:gsLst>
              <a:gs pos="0">
                <a:schemeClr val="bg1"/>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en-US" sz="3333" b="1" dirty="0">
                <a:solidFill>
                  <a:srgbClr val="000000"/>
                </a:solidFill>
              </a:rPr>
              <a:t>Video Viewing Team</a:t>
            </a:r>
          </a:p>
        </p:txBody>
      </p:sp>
      <p:graphicFrame>
        <p:nvGraphicFramePr>
          <p:cNvPr id="4" name="Content Placeholder 3"/>
          <p:cNvGraphicFramePr>
            <a:graphicFrameLocks noGrp="1"/>
          </p:cNvGraphicFramePr>
          <p:nvPr>
            <p:ph idx="4294967295"/>
          </p:nvPr>
        </p:nvGraphicFramePr>
        <p:xfrm>
          <a:off x="2222500" y="1082146"/>
          <a:ext cx="9271000" cy="57586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txBox="1">
            <a:spLocks noGrp="1"/>
          </p:cNvSpPr>
          <p:nvPr/>
        </p:nvSpPr>
        <p:spPr>
          <a:xfrm>
            <a:off x="8933658" y="6492876"/>
            <a:ext cx="2667000" cy="365125"/>
          </a:xfrm>
          <a:prstGeom prst="rect">
            <a:avLst/>
          </a:prstGeom>
          <a:noFill/>
        </p:spPr>
        <p:txBody>
          <a:bodyPr lIns="95791" tIns="47896" rIns="95791" bIns="47896" anchor="ctr"/>
          <a:lstStyle/>
          <a:p>
            <a:pPr algn="r" defTabSz="478936">
              <a:defRPr/>
            </a:pPr>
            <a:fld id="{2896848B-4307-4643-9EC1-EB9076845284}" type="slidenum">
              <a:rPr lang="en-US" sz="1250">
                <a:solidFill>
                  <a:schemeClr val="tx1">
                    <a:tint val="75000"/>
                  </a:schemeClr>
                </a:solidFill>
              </a:rPr>
              <a:pPr algn="r" defTabSz="478936">
                <a:defRPr/>
              </a:pPr>
              <a:t>38</a:t>
            </a:fld>
            <a:endParaRPr lang="en-US" sz="1250" dirty="0">
              <a:solidFill>
                <a:schemeClr val="tx1">
                  <a:tint val="75000"/>
                </a:schemeClr>
              </a:solidFill>
            </a:endParaRPr>
          </a:p>
        </p:txBody>
      </p:sp>
    </p:spTree>
    <p:extLst>
      <p:ext uri="{BB962C8B-B14F-4D97-AF65-F5344CB8AC3E}">
        <p14:creationId xmlns:p14="http://schemas.microsoft.com/office/powerpoint/2010/main" val="417344325"/>
      </p:ext>
    </p:extLst>
  </p:cSld>
  <p:clrMapOvr>
    <a:masterClrMapping/>
  </p:clrMapOvr>
  <p:transition spd="slow" advClick="0">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413000" y="189178"/>
            <a:ext cx="8593667" cy="882385"/>
          </a:xfrm>
          <a:prstGeom prst="rect">
            <a:avLst/>
          </a:prstGeom>
          <a:gradFill>
            <a:gsLst>
              <a:gs pos="0">
                <a:schemeClr val="bg1"/>
              </a:gs>
              <a:gs pos="50000">
                <a:schemeClr val="accent1">
                  <a:tint val="44500"/>
                  <a:satMod val="160000"/>
                </a:schemeClr>
              </a:gs>
              <a:gs pos="100000">
                <a:schemeClr val="accent1">
                  <a:tint val="23500"/>
                  <a:satMod val="160000"/>
                </a:schemeClr>
              </a:gs>
            </a:gsLst>
            <a:lin ang="5400000" scaled="0"/>
          </a:gradFill>
        </p:spPr>
        <p:txBody>
          <a:bodyPr>
            <a:noAutofit/>
          </a:bodyPr>
          <a:lstStyle/>
          <a:p>
            <a:pPr>
              <a:defRPr/>
            </a:pPr>
            <a:r>
              <a:rPr lang="en-US" sz="2917" b="1" dirty="0">
                <a:solidFill>
                  <a:srgbClr val="000000"/>
                </a:solidFill>
              </a:rPr>
              <a:t>Accounting Team</a:t>
            </a:r>
          </a:p>
        </p:txBody>
      </p:sp>
      <p:graphicFrame>
        <p:nvGraphicFramePr>
          <p:cNvPr id="4" name="Content Placeholder 3"/>
          <p:cNvGraphicFramePr>
            <a:graphicFrameLocks noGrp="1"/>
          </p:cNvGraphicFramePr>
          <p:nvPr>
            <p:ph idx="4294967295"/>
            <p:extLst/>
          </p:nvPr>
        </p:nvGraphicFramePr>
        <p:xfrm>
          <a:off x="2222500" y="1009386"/>
          <a:ext cx="9048750" cy="5746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txBox="1">
            <a:spLocks noGrp="1"/>
          </p:cNvSpPr>
          <p:nvPr/>
        </p:nvSpPr>
        <p:spPr>
          <a:xfrm>
            <a:off x="8933658" y="6532563"/>
            <a:ext cx="2667000" cy="365125"/>
          </a:xfrm>
          <a:prstGeom prst="rect">
            <a:avLst/>
          </a:prstGeom>
          <a:noFill/>
        </p:spPr>
        <p:txBody>
          <a:bodyPr lIns="95791" tIns="47896" rIns="95791" bIns="47896" anchor="ctr"/>
          <a:lstStyle/>
          <a:p>
            <a:pPr algn="r" defTabSz="478936">
              <a:defRPr/>
            </a:pPr>
            <a:fld id="{674B3047-6547-4907-864C-AC9EFDE9FDEF}" type="slidenum">
              <a:rPr lang="en-US" sz="1250">
                <a:solidFill>
                  <a:schemeClr val="tx1">
                    <a:tint val="75000"/>
                  </a:schemeClr>
                </a:solidFill>
              </a:rPr>
              <a:pPr algn="r" defTabSz="478936">
                <a:defRPr/>
              </a:pPr>
              <a:t>39</a:t>
            </a:fld>
            <a:endParaRPr lang="en-US" sz="1250" dirty="0">
              <a:solidFill>
                <a:schemeClr val="tx1">
                  <a:tint val="75000"/>
                </a:schemeClr>
              </a:solidFill>
            </a:endParaRPr>
          </a:p>
        </p:txBody>
      </p:sp>
    </p:spTree>
    <p:extLst>
      <p:ext uri="{BB962C8B-B14F-4D97-AF65-F5344CB8AC3E}">
        <p14:creationId xmlns:p14="http://schemas.microsoft.com/office/powerpoint/2010/main" val="1702775113"/>
      </p:ext>
    </p:extLst>
  </p:cSld>
  <p:clrMapOvr>
    <a:masterClrMapping/>
  </p:clrMapOvr>
  <p:transition spd="slow" advClick="0">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8"/>
            <a:ext cx="9144000" cy="505097"/>
          </a:xfrm>
          <a:solidFill>
            <a:schemeClr val="accent6">
              <a:lumMod val="40000"/>
              <a:lumOff val="60000"/>
            </a:schemeClr>
          </a:solidFill>
        </p:spPr>
        <p:txBody>
          <a:bodyPr>
            <a:normAutofit/>
          </a:bodyPr>
          <a:lstStyle/>
          <a:p>
            <a:pPr algn="ctr"/>
            <a:r>
              <a:rPr lang="en-IN" sz="2800" dirty="0" smtClean="0"/>
              <a:t>Election Expenditure Monitoring-Excise Matters</a:t>
            </a:r>
            <a:endParaRPr lang="en-IN" sz="2800" dirty="0"/>
          </a:p>
        </p:txBody>
      </p:sp>
      <p:sp>
        <p:nvSpPr>
          <p:cNvPr id="3" name="Subtitle 2"/>
          <p:cNvSpPr>
            <a:spLocks noGrp="1"/>
          </p:cNvSpPr>
          <p:nvPr>
            <p:ph type="subTitle" idx="1"/>
          </p:nvPr>
        </p:nvSpPr>
        <p:spPr>
          <a:xfrm>
            <a:off x="200297" y="809897"/>
            <a:ext cx="11251474" cy="5904412"/>
          </a:xfrm>
          <a:solidFill>
            <a:schemeClr val="accent4">
              <a:lumMod val="20000"/>
              <a:lumOff val="80000"/>
            </a:schemeClr>
          </a:solidFill>
        </p:spPr>
        <p:txBody>
          <a:bodyPr>
            <a:normAutofit/>
          </a:bodyPr>
          <a:lstStyle/>
          <a:p>
            <a:r>
              <a:rPr lang="en-IN" dirty="0"/>
              <a:t> </a:t>
            </a:r>
            <a:r>
              <a:rPr lang="en-IN" dirty="0" smtClean="0"/>
              <a:t> </a:t>
            </a:r>
            <a:r>
              <a:rPr lang="en-IN" sz="3200" dirty="0" smtClean="0">
                <a:solidFill>
                  <a:srgbClr val="7030A0"/>
                </a:solidFill>
              </a:rPr>
              <a:t>District </a:t>
            </a:r>
            <a:r>
              <a:rPr lang="en-IN" sz="3200" dirty="0">
                <a:solidFill>
                  <a:srgbClr val="7030A0"/>
                </a:solidFill>
              </a:rPr>
              <a:t>Nodal Officer </a:t>
            </a:r>
            <a:r>
              <a:rPr lang="en-IN" sz="3200" dirty="0" smtClean="0">
                <a:solidFill>
                  <a:srgbClr val="7030A0"/>
                </a:solidFill>
              </a:rPr>
              <a:t>of Police (Expenditure)</a:t>
            </a:r>
            <a:endParaRPr lang="en-IN" sz="3200" dirty="0">
              <a:solidFill>
                <a:srgbClr val="7030A0"/>
              </a:solidFill>
            </a:endParaRPr>
          </a:p>
          <a:p>
            <a:pPr marL="342900" indent="-342900" algn="l">
              <a:buFont typeface="Arial" panose="020B0604020202020204" pitchFamily="34" charset="0"/>
              <a:buChar char="•"/>
            </a:pPr>
            <a:r>
              <a:rPr lang="en-IN" dirty="0"/>
              <a:t>There shall be one District Nodal Officer for every Police District.</a:t>
            </a:r>
          </a:p>
          <a:p>
            <a:pPr marL="342900" indent="-342900" algn="l">
              <a:buFont typeface="Arial" panose="020B0604020202020204" pitchFamily="34" charset="0"/>
              <a:buChar char="•"/>
            </a:pPr>
            <a:r>
              <a:rPr lang="en-IN" dirty="0"/>
              <a:t>He will compile all FST, SST reports of the District.</a:t>
            </a:r>
          </a:p>
          <a:p>
            <a:pPr marL="342900" indent="-342900" algn="l">
              <a:buFont typeface="Arial" panose="020B0604020202020204" pitchFamily="34" charset="0"/>
              <a:buChar char="•"/>
            </a:pPr>
            <a:r>
              <a:rPr lang="en-IN" dirty="0"/>
              <a:t>Reports to be sent to State Police Nodal Officer for Expenditure Monitoring with a copy to DEO and Observers.</a:t>
            </a:r>
          </a:p>
          <a:p>
            <a:pPr algn="l"/>
            <a:r>
              <a:rPr lang="en-IN" dirty="0" smtClean="0"/>
              <a:t>  </a:t>
            </a:r>
            <a:r>
              <a:rPr lang="en-IN" dirty="0" smtClean="0">
                <a:solidFill>
                  <a:srgbClr val="7030A0"/>
                </a:solidFill>
              </a:rPr>
              <a:t>Reports:</a:t>
            </a:r>
          </a:p>
          <a:p>
            <a:pPr algn="l"/>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3599605912"/>
              </p:ext>
            </p:extLst>
          </p:nvPr>
        </p:nvGraphicFramePr>
        <p:xfrm>
          <a:off x="435426" y="3602203"/>
          <a:ext cx="10363201" cy="2931160"/>
        </p:xfrm>
        <a:graphic>
          <a:graphicData uri="http://schemas.openxmlformats.org/drawingml/2006/table">
            <a:tbl>
              <a:tblPr firstRow="1" bandRow="1">
                <a:tableStyleId>{5C22544A-7EE6-4342-B048-85BDC9FD1C3A}</a:tableStyleId>
              </a:tblPr>
              <a:tblGrid>
                <a:gridCol w="5047311"/>
                <a:gridCol w="2024165"/>
                <a:gridCol w="1567429"/>
                <a:gridCol w="1724296"/>
              </a:tblGrid>
              <a:tr h="370840">
                <a:tc>
                  <a:txBody>
                    <a:bodyPr/>
                    <a:lstStyle/>
                    <a:p>
                      <a:pPr algn="ctr"/>
                      <a:r>
                        <a:rPr lang="en-IN" dirty="0" smtClean="0"/>
                        <a:t>Report</a:t>
                      </a:r>
                      <a:endParaRPr lang="en-IN" dirty="0"/>
                    </a:p>
                  </a:txBody>
                  <a:tcPr/>
                </a:tc>
                <a:tc>
                  <a:txBody>
                    <a:bodyPr/>
                    <a:lstStyle/>
                    <a:p>
                      <a:pPr algn="ctr"/>
                      <a:r>
                        <a:rPr lang="en-IN" dirty="0" smtClean="0"/>
                        <a:t>Prescribed format</a:t>
                      </a:r>
                      <a:endParaRPr lang="en-IN" dirty="0"/>
                    </a:p>
                  </a:txBody>
                  <a:tcPr/>
                </a:tc>
                <a:tc>
                  <a:txBody>
                    <a:bodyPr/>
                    <a:lstStyle/>
                    <a:p>
                      <a:pPr algn="ctr"/>
                      <a:r>
                        <a:rPr lang="en-IN" dirty="0" smtClean="0"/>
                        <a:t>To </a:t>
                      </a:r>
                      <a:endParaRPr lang="en-IN" dirty="0"/>
                    </a:p>
                  </a:txBody>
                  <a:tcPr/>
                </a:tc>
                <a:tc>
                  <a:txBody>
                    <a:bodyPr/>
                    <a:lstStyle/>
                    <a:p>
                      <a:pPr algn="ctr"/>
                      <a:r>
                        <a:rPr lang="en-IN" dirty="0" smtClean="0"/>
                        <a:t>Period </a:t>
                      </a:r>
                      <a:endParaRPr lang="en-IN" dirty="0"/>
                    </a:p>
                  </a:txBody>
                  <a:tcPr/>
                </a:tc>
              </a:tr>
              <a:tr h="370840">
                <a:tc>
                  <a:txBody>
                    <a:bodyPr/>
                    <a:lstStyle/>
                    <a:p>
                      <a:r>
                        <a:rPr lang="en-IN" dirty="0" smtClean="0"/>
                        <a:t>Daily Activity Report</a:t>
                      </a:r>
                      <a:r>
                        <a:rPr lang="en-IN" baseline="0" dirty="0" smtClean="0"/>
                        <a:t> of Flying Squad on Seizure of Cash/other items</a:t>
                      </a:r>
                      <a:endParaRPr lang="en-IN" dirty="0"/>
                    </a:p>
                  </a:txBody>
                  <a:tcPr/>
                </a:tc>
                <a:tc>
                  <a:txBody>
                    <a:bodyPr/>
                    <a:lstStyle/>
                    <a:p>
                      <a:r>
                        <a:rPr lang="en-IN" dirty="0" smtClean="0">
                          <a:hlinkClick r:id="rId2" action="ppaction://hlinkfile"/>
                        </a:rPr>
                        <a:t>Annexure-B8</a:t>
                      </a:r>
                      <a:endParaRPr lang="en-IN" dirty="0"/>
                    </a:p>
                  </a:txBody>
                  <a:tcPr/>
                </a:tc>
                <a:tc>
                  <a:txBody>
                    <a:bodyPr/>
                    <a:lstStyle/>
                    <a:p>
                      <a:r>
                        <a:rPr lang="en-IN" dirty="0" smtClean="0"/>
                        <a:t>SNO/DEO/EO</a:t>
                      </a:r>
                      <a:endParaRPr lang="en-IN" dirty="0"/>
                    </a:p>
                  </a:txBody>
                  <a:tcPr/>
                </a:tc>
                <a:tc>
                  <a:txBody>
                    <a:bodyPr/>
                    <a:lstStyle/>
                    <a:p>
                      <a:r>
                        <a:rPr lang="en-IN" dirty="0" smtClean="0"/>
                        <a:t>Every</a:t>
                      </a:r>
                      <a:r>
                        <a:rPr lang="en-IN" baseline="0" dirty="0" smtClean="0"/>
                        <a:t> Day</a:t>
                      </a:r>
                      <a:endParaRPr lang="en-IN"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Daily Activity Report</a:t>
                      </a:r>
                      <a:r>
                        <a:rPr lang="en-IN" baseline="0" dirty="0" smtClean="0"/>
                        <a:t> of Flying Squad on MCC related complaints</a:t>
                      </a:r>
                      <a:endParaRPr lang="en-IN"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hlinkClick r:id="rId3" action="ppaction://hlinkfile"/>
                        </a:rPr>
                        <a:t>Annexure-B9</a:t>
                      </a:r>
                      <a:endParaRPr lang="en-IN" dirty="0" smtClean="0"/>
                    </a:p>
                  </a:txBody>
                  <a:tcPr/>
                </a:tc>
                <a:tc>
                  <a:txBody>
                    <a:bodyPr/>
                    <a:lstStyle/>
                    <a:p>
                      <a:r>
                        <a:rPr lang="en-IN" dirty="0" smtClean="0"/>
                        <a:t>SNO/DEO/EO</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Every</a:t>
                      </a:r>
                      <a:r>
                        <a:rPr lang="en-IN" baseline="0" dirty="0" smtClean="0"/>
                        <a:t> Day</a:t>
                      </a:r>
                      <a:endParaRPr lang="en-IN" dirty="0" smtClean="0"/>
                    </a:p>
                    <a:p>
                      <a:endParaRPr lang="en-IN"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Daily Activity Report</a:t>
                      </a:r>
                      <a:r>
                        <a:rPr lang="en-IN" baseline="0" dirty="0" smtClean="0"/>
                        <a:t> of Static Surveillance Team on Seizure of Cash/other items</a:t>
                      </a:r>
                      <a:endParaRPr lang="en-IN"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hlinkClick r:id="rId4" action="ppaction://hlinkfile"/>
                        </a:rPr>
                        <a:t>Annexure-B10</a:t>
                      </a:r>
                      <a:endParaRPr lang="en-IN" dirty="0" smtClean="0"/>
                    </a:p>
                  </a:txBody>
                  <a:tcPr/>
                </a:tc>
                <a:tc>
                  <a:txBody>
                    <a:bodyPr/>
                    <a:lstStyle/>
                    <a:p>
                      <a:r>
                        <a:rPr lang="en-IN" dirty="0" smtClean="0"/>
                        <a:t>SNO/DEO/EO</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Every</a:t>
                      </a:r>
                      <a:r>
                        <a:rPr lang="en-IN" baseline="0" dirty="0" smtClean="0"/>
                        <a:t> Day</a:t>
                      </a:r>
                      <a:endParaRPr lang="en-IN" dirty="0" smtClean="0"/>
                    </a:p>
                    <a:p>
                      <a:endParaRPr lang="en-IN" dirty="0"/>
                    </a:p>
                  </a:txBody>
                  <a:tcPr/>
                </a:tc>
              </a:tr>
              <a:tr h="370840">
                <a:tc>
                  <a:txBody>
                    <a:bodyPr/>
                    <a:lstStyle/>
                    <a:p>
                      <a:r>
                        <a:rPr lang="en-IN" dirty="0" smtClean="0"/>
                        <a:t>Seizure Made by Police Department on Poll Day up to 12 O’ clock</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hlinkClick r:id="rId5" action="ppaction://hlinkfile"/>
                        </a:rPr>
                        <a:t>Annexure-C10</a:t>
                      </a:r>
                      <a:endParaRPr lang="en-IN" dirty="0" smtClean="0"/>
                    </a:p>
                  </a:txBody>
                  <a:tcPr/>
                </a:tc>
                <a:tc>
                  <a:txBody>
                    <a:bodyPr/>
                    <a:lstStyle/>
                    <a:p>
                      <a:r>
                        <a:rPr lang="en-IN" dirty="0" smtClean="0"/>
                        <a:t>SNO/DEO/EO</a:t>
                      </a:r>
                      <a:endParaRPr lang="en-IN" dirty="0"/>
                    </a:p>
                  </a:txBody>
                  <a:tcPr/>
                </a:tc>
                <a:tc>
                  <a:txBody>
                    <a:bodyPr/>
                    <a:lstStyle/>
                    <a:p>
                      <a:r>
                        <a:rPr lang="en-IN" dirty="0" smtClean="0"/>
                        <a:t>On Poll</a:t>
                      </a:r>
                      <a:r>
                        <a:rPr lang="en-IN" baseline="0" dirty="0" smtClean="0"/>
                        <a:t> Day by 1.00 P.M.</a:t>
                      </a:r>
                      <a:endParaRPr lang="en-IN" dirty="0"/>
                    </a:p>
                  </a:txBody>
                  <a:tcPr/>
                </a:tc>
              </a:tr>
            </a:tbl>
          </a:graphicData>
        </a:graphic>
      </p:graphicFrame>
    </p:spTree>
    <p:extLst>
      <p:ext uri="{BB962C8B-B14F-4D97-AF65-F5344CB8AC3E}">
        <p14:creationId xmlns:p14="http://schemas.microsoft.com/office/powerpoint/2010/main" val="4321974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a:xfrm>
            <a:off x="2286000" y="317500"/>
            <a:ext cx="8826500" cy="571500"/>
          </a:xfrm>
          <a:prstGeom prst="rect">
            <a:avLst/>
          </a:prstGeom>
        </p:spPr>
        <p:txBody>
          <a:bodyPr>
            <a:normAutofit fontScale="90000"/>
          </a:bodyPr>
          <a:lstStyle/>
          <a:p>
            <a:pPr algn="ctr">
              <a:defRPr/>
            </a:pPr>
            <a:r>
              <a:rPr lang="en-US" sz="3750" b="1" u="sng" dirty="0">
                <a:latin typeface="Times New Roman" pitchFamily="18" charset="0"/>
              </a:rPr>
              <a:t>Separate Bank Account </a:t>
            </a:r>
            <a:endParaRPr lang="en-IN" sz="3750" b="1" u="sng" dirty="0">
              <a:latin typeface="Times New Roman" pitchFamily="18" charset="0"/>
            </a:endParaRPr>
          </a:p>
        </p:txBody>
      </p:sp>
      <p:sp>
        <p:nvSpPr>
          <p:cNvPr id="20483" name="Content Placeholder 2"/>
          <p:cNvSpPr>
            <a:spLocks noGrp="1"/>
          </p:cNvSpPr>
          <p:nvPr>
            <p:ph idx="4294967295"/>
          </p:nvPr>
        </p:nvSpPr>
        <p:spPr>
          <a:xfrm>
            <a:off x="2159000" y="1124479"/>
            <a:ext cx="8662458" cy="5472907"/>
          </a:xfrm>
          <a:prstGeom prst="rect">
            <a:avLst/>
          </a:prstGeom>
        </p:spPr>
        <p:txBody>
          <a:bodyPr/>
          <a:lstStyle/>
          <a:p>
            <a:pPr marL="650222" lvl="1" indent="-558758" algn="just">
              <a:buFont typeface="Arial" charset="0"/>
              <a:buAutoNum type="arabicPeriod"/>
            </a:pPr>
            <a:r>
              <a:rPr lang="en-US" sz="2083" dirty="0"/>
              <a:t>The candidate is to open a separate bank account for election expenditure, at least one day prior to filing of his nomination papers. </a:t>
            </a:r>
          </a:p>
          <a:p>
            <a:pPr marL="650222" lvl="1" indent="-558758" algn="just">
              <a:buFont typeface="Arial" charset="0"/>
              <a:buAutoNum type="arabicPeriod"/>
            </a:pPr>
            <a:r>
              <a:rPr lang="en-US" sz="2083" dirty="0"/>
              <a:t>It can be opened in joint name of the candidate and his election agent, anywhere in the state.</a:t>
            </a:r>
          </a:p>
          <a:p>
            <a:pPr marL="650222" lvl="1" indent="-558758" algn="just">
              <a:buFont typeface="Arial" charset="0"/>
              <a:buAutoNum type="arabicPeriod"/>
            </a:pPr>
            <a:r>
              <a:rPr lang="en-US" sz="2083" dirty="0"/>
              <a:t>This Bank account can not be opened jointly by the candidate with spouse or other relatives, if they are not the election agent of the candidate.</a:t>
            </a:r>
          </a:p>
          <a:p>
            <a:pPr marL="650222" lvl="1" indent="-558758" algn="just">
              <a:buFont typeface="Arial" charset="0"/>
              <a:buAutoNum type="arabicPeriod"/>
            </a:pPr>
            <a:r>
              <a:rPr lang="en-US" sz="2083" dirty="0"/>
              <a:t>The account can be opened in any bank, including co-operative banks and Post Office.</a:t>
            </a:r>
          </a:p>
          <a:p>
            <a:pPr marL="650222" lvl="1" indent="-558758" algn="just">
              <a:buFont typeface="Arial" charset="0"/>
              <a:buAutoNum type="arabicPeriod"/>
            </a:pPr>
            <a:r>
              <a:rPr lang="en-US" sz="2083" dirty="0"/>
              <a:t>At the time of filing the nomination the candidate will communicate the account number of this bank account to the RO in writing.</a:t>
            </a:r>
          </a:p>
          <a:p>
            <a:pPr marL="650222" lvl="1" indent="-558758" algn="just">
              <a:buFont typeface="Arial" charset="0"/>
              <a:buAutoNum type="arabicPeriod"/>
            </a:pPr>
            <a:r>
              <a:rPr lang="en-US" sz="2083" dirty="0"/>
              <a:t>All the election expenses of the candidate should be met from this bank account. The candidate shall also submit a certified copy of the account statement after the poll.  </a:t>
            </a:r>
          </a:p>
          <a:p>
            <a:pPr marL="650222" lvl="1" indent="-558758" algn="just">
              <a:buNone/>
            </a:pPr>
            <a:endParaRPr lang="en-US" sz="2333" dirty="0"/>
          </a:p>
          <a:p>
            <a:pPr marL="650222" lvl="1" indent="-558758" algn="just">
              <a:buFont typeface="Arial" charset="0"/>
              <a:buAutoNum type="arabicPeriod"/>
            </a:pPr>
            <a:endParaRPr lang="en-US" sz="2500" dirty="0"/>
          </a:p>
          <a:p>
            <a:pPr marL="650222" lvl="1" indent="-558758" algn="just">
              <a:buFont typeface="Wingdings" pitchFamily="2" charset="2"/>
              <a:buChar char="§"/>
            </a:pPr>
            <a:endParaRPr lang="en-US" sz="2083" dirty="0"/>
          </a:p>
          <a:p>
            <a:pPr marL="898005" lvl="2" indent="-478936" algn="just">
              <a:buFont typeface="Wingdings" pitchFamily="2" charset="2"/>
              <a:buChar char="§"/>
            </a:pPr>
            <a:endParaRPr lang="en-US" sz="2083" dirty="0"/>
          </a:p>
        </p:txBody>
      </p:sp>
      <p:sp>
        <p:nvSpPr>
          <p:cNvPr id="20484" name="Slide Number Placeholder 3"/>
          <p:cNvSpPr>
            <a:spLocks noGrp="1"/>
          </p:cNvSpPr>
          <p:nvPr>
            <p:ph type="sldNum" sz="quarter" idx="4294967295"/>
          </p:nvPr>
        </p:nvSpPr>
        <p:spPr bwMode="auto">
          <a:xfrm rot="5400000">
            <a:off x="8610865" y="3690937"/>
            <a:ext cx="3200135" cy="456407"/>
          </a:xfrm>
          <a:prstGeom prst="rect">
            <a:avLst/>
          </a:prstGeom>
          <a:noFill/>
          <a:ln>
            <a:miter lim="800000"/>
            <a:headEnd/>
            <a:tailEnd/>
          </a:ln>
        </p:spPr>
        <p:txBody>
          <a:bodyPr vert="horz" wrap="square" lIns="95791" tIns="47896" rIns="95791" bIns="47896" numCol="1" rtlCol="0" anchor="ctr" anchorCtr="0" compatLnSpc="1">
            <a:prstTxWarp prst="textNoShape">
              <a:avLst/>
            </a:prstTxWarp>
          </a:bodyPr>
          <a:lstStyle/>
          <a:p>
            <a:pPr algn="l"/>
            <a:fld id="{1C6584A5-A881-4695-8F34-418A8B557C11}" type="slidenum">
              <a:rPr lang="en-IN" sz="1083">
                <a:solidFill>
                  <a:schemeClr val="tx2"/>
                </a:solidFill>
              </a:rPr>
              <a:pPr algn="l"/>
              <a:t>40</a:t>
            </a:fld>
            <a:endParaRPr lang="en-IN" sz="1083" dirty="0">
              <a:solidFill>
                <a:schemeClr val="tx2"/>
              </a:solidFill>
            </a:endParaRPr>
          </a:p>
        </p:txBody>
      </p:sp>
    </p:spTree>
    <p:extLst>
      <p:ext uri="{BB962C8B-B14F-4D97-AF65-F5344CB8AC3E}">
        <p14:creationId xmlns:p14="http://schemas.microsoft.com/office/powerpoint/2010/main" val="3827483460"/>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0" y="571500"/>
            <a:ext cx="8953500" cy="825500"/>
          </a:xfrm>
          <a:solidFill>
            <a:schemeClr val="tx2">
              <a:lumMod val="20000"/>
              <a:lumOff val="80000"/>
            </a:schemeClr>
          </a:solidFill>
        </p:spPr>
        <p:txBody>
          <a:bodyPr>
            <a:noAutofit/>
          </a:bodyPr>
          <a:lstStyle/>
          <a:p>
            <a:pPr algn="ctr"/>
            <a:r>
              <a:rPr lang="en-US" sz="3000" dirty="0">
                <a:solidFill>
                  <a:srgbClr val="002060"/>
                </a:solidFill>
              </a:rPr>
              <a:t>RECEIPT  OF   DONATION   OR   INCURRING EXPENDITURE BY CANDIDATE</a:t>
            </a:r>
          </a:p>
        </p:txBody>
      </p:sp>
      <p:sp>
        <p:nvSpPr>
          <p:cNvPr id="3" name="Content Placeholder 2"/>
          <p:cNvSpPr>
            <a:spLocks noGrp="1"/>
          </p:cNvSpPr>
          <p:nvPr>
            <p:ph idx="1"/>
          </p:nvPr>
        </p:nvSpPr>
        <p:spPr>
          <a:xfrm>
            <a:off x="2222500" y="1734175"/>
            <a:ext cx="9364111" cy="4660653"/>
          </a:xfrm>
        </p:spPr>
        <p:txBody>
          <a:bodyPr>
            <a:normAutofit/>
          </a:bodyPr>
          <a:lstStyle/>
          <a:p>
            <a:pPr>
              <a:buNone/>
            </a:pPr>
            <a:r>
              <a:rPr lang="en-US" sz="2083" b="1" dirty="0">
                <a:solidFill>
                  <a:srgbClr val="00B0F0"/>
                </a:solidFill>
              </a:rPr>
              <a:t>ECI No.76/Instructions/2018/EEPS dated 12.11.2018</a:t>
            </a:r>
          </a:p>
          <a:p>
            <a:pPr algn="just"/>
            <a:r>
              <a:rPr lang="en-US" sz="2083" dirty="0"/>
              <a:t>All election expenditure/donation either by/to candidate(s) or Political Parties exceeding </a:t>
            </a:r>
            <a:r>
              <a:rPr lang="en-US" sz="2083" b="1" dirty="0" err="1">
                <a:solidFill>
                  <a:srgbClr val="00B0F0"/>
                </a:solidFill>
              </a:rPr>
              <a:t>Rs</a:t>
            </a:r>
            <a:r>
              <a:rPr lang="en-US" sz="2083" b="1" dirty="0">
                <a:solidFill>
                  <a:srgbClr val="00B0F0"/>
                </a:solidFill>
              </a:rPr>
              <a:t>. 10000.00 ( Ten Thousand) </a:t>
            </a:r>
            <a:r>
              <a:rPr lang="en-US" sz="2083" dirty="0"/>
              <a:t>shall be incurred by cross </a:t>
            </a:r>
            <a:r>
              <a:rPr lang="en-US" sz="2083" dirty="0">
                <a:solidFill>
                  <a:srgbClr val="00B0F0"/>
                </a:solidFill>
              </a:rPr>
              <a:t>account payee </a:t>
            </a:r>
            <a:r>
              <a:rPr lang="en-US" sz="2083" dirty="0" err="1">
                <a:solidFill>
                  <a:srgbClr val="00B0F0"/>
                </a:solidFill>
              </a:rPr>
              <a:t>cheque</a:t>
            </a:r>
            <a:r>
              <a:rPr lang="en-US" sz="2083" dirty="0">
                <a:solidFill>
                  <a:srgbClr val="00B0F0"/>
                </a:solidFill>
              </a:rPr>
              <a:t> or draft or RTGS/NEFT or any other electronic mode</a:t>
            </a:r>
            <a:r>
              <a:rPr lang="en-US" sz="2083" dirty="0"/>
              <a:t> linked with bank account of the candidate opened for election purpose or by Political Parties.</a:t>
            </a:r>
          </a:p>
          <a:p>
            <a:pPr algn="just">
              <a:buNone/>
            </a:pPr>
            <a:endParaRPr lang="en-US" sz="2083" dirty="0"/>
          </a:p>
          <a:p>
            <a:pPr algn="just"/>
            <a:r>
              <a:rPr lang="en-US" sz="2083" dirty="0"/>
              <a:t> Candidate(s) shall maintain the full name and address of such persons/entities, which shall be mentioned in relevant columns of day to day accounts and the abstract statement of election expenditure</a:t>
            </a:r>
            <a:r>
              <a:rPr lang="en-US" sz="2083" cap="all" dirty="0"/>
              <a:t>.</a:t>
            </a:r>
            <a:endParaRPr lang="en-US" sz="2083" dirty="0"/>
          </a:p>
        </p:txBody>
      </p:sp>
    </p:spTree>
    <p:extLst>
      <p:ext uri="{BB962C8B-B14F-4D97-AF65-F5344CB8AC3E}">
        <p14:creationId xmlns:p14="http://schemas.microsoft.com/office/powerpoint/2010/main" val="25230647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0" y="317500"/>
            <a:ext cx="9588501" cy="1144860"/>
          </a:xfrm>
        </p:spPr>
        <p:txBody>
          <a:bodyPr>
            <a:normAutofit/>
          </a:bodyPr>
          <a:lstStyle/>
          <a:p>
            <a:pPr algn="ctr"/>
            <a:r>
              <a:rPr lang="en-US" sz="3667" b="1" spc="-118" dirty="0">
                <a:solidFill>
                  <a:srgbClr val="FF0000"/>
                </a:solidFill>
              </a:rPr>
              <a:t>Restrictions on the printing of pamphlets, </a:t>
            </a:r>
            <a:r>
              <a:rPr lang="en-US" sz="3000" b="1" spc="-118" dirty="0">
                <a:solidFill>
                  <a:srgbClr val="FF0000"/>
                </a:solidFill>
              </a:rPr>
              <a:t>posters etc. and for proper record keeping by MCMC</a:t>
            </a:r>
            <a:endParaRPr lang="en-US" sz="3667" b="1" spc="-118" dirty="0">
              <a:solidFill>
                <a:srgbClr val="FF0000"/>
              </a:solidFill>
            </a:endParaRPr>
          </a:p>
        </p:txBody>
      </p:sp>
      <p:sp>
        <p:nvSpPr>
          <p:cNvPr id="3" name="Content Placeholder 2"/>
          <p:cNvSpPr>
            <a:spLocks noGrp="1"/>
          </p:cNvSpPr>
          <p:nvPr>
            <p:ph idx="4294967295"/>
          </p:nvPr>
        </p:nvSpPr>
        <p:spPr>
          <a:xfrm>
            <a:off x="2286000" y="1524000"/>
            <a:ext cx="9334500" cy="4318000"/>
          </a:xfrm>
          <a:prstGeom prst="rect">
            <a:avLst/>
          </a:prstGeom>
        </p:spPr>
        <p:txBody>
          <a:bodyPr>
            <a:noAutofit/>
          </a:bodyPr>
          <a:lstStyle/>
          <a:p>
            <a:pPr marL="0" indent="0">
              <a:lnSpc>
                <a:spcPct val="100000"/>
              </a:lnSpc>
              <a:buNone/>
            </a:pPr>
            <a:r>
              <a:rPr lang="en-US" sz="1667" b="1" dirty="0">
                <a:solidFill>
                  <a:srgbClr val="FF0000"/>
                </a:solidFill>
              </a:rPr>
              <a:t>(3/9/2015/SAR dated 9.10.2015 &amp; </a:t>
            </a:r>
            <a:r>
              <a:rPr lang="en-US" sz="1667" b="1" dirty="0">
                <a:solidFill>
                  <a:srgbClr val="00B0F0"/>
                </a:solidFill>
              </a:rPr>
              <a:t>4/LET/ECI/FUNC/JUD/SDR/2016 dated 25.07.2016</a:t>
            </a:r>
            <a:r>
              <a:rPr lang="en-US" sz="1667" b="1" dirty="0">
                <a:solidFill>
                  <a:srgbClr val="FF0000"/>
                </a:solidFill>
              </a:rPr>
              <a:t>)</a:t>
            </a:r>
          </a:p>
          <a:p>
            <a:pPr algn="just">
              <a:lnSpc>
                <a:spcPct val="100000"/>
              </a:lnSpc>
              <a:buFont typeface="Wingdings" pitchFamily="2" charset="2"/>
              <a:buChar char="Ø"/>
            </a:pPr>
            <a:r>
              <a:rPr lang="en-US" sz="2083" spc="-118" dirty="0"/>
              <a:t>In terms of circular no. 3/9/2004/</a:t>
            </a:r>
            <a:r>
              <a:rPr lang="en-US" sz="2083" spc="-118" dirty="0" err="1"/>
              <a:t>js</a:t>
            </a:r>
            <a:r>
              <a:rPr lang="en-US" sz="2083" spc="-118" dirty="0"/>
              <a:t>-ii, dated 24.8.2004 regarding provisions of law on printing of pamphlets, posters etc. in connection with elections all political advertisements in print media during the period of election should  contain the name and address of the publisher.</a:t>
            </a:r>
          </a:p>
          <a:p>
            <a:pPr algn="just">
              <a:lnSpc>
                <a:spcPct val="100000"/>
              </a:lnSpc>
              <a:buFont typeface="Wingdings" pitchFamily="2" charset="2"/>
              <a:buChar char="Ø"/>
            </a:pPr>
            <a:r>
              <a:rPr lang="en-US" sz="2083" spc="-118" dirty="0"/>
              <a:t> </a:t>
            </a:r>
            <a:r>
              <a:rPr lang="en-US" sz="2083" spc="-118" dirty="0">
                <a:solidFill>
                  <a:srgbClr val="00B0F0"/>
                </a:solidFill>
              </a:rPr>
              <a:t>DEOs  to  hold meeting with the printers in this regard.</a:t>
            </a:r>
          </a:p>
          <a:p>
            <a:pPr algn="just">
              <a:lnSpc>
                <a:spcPct val="100000"/>
              </a:lnSpc>
              <a:buFont typeface="Wingdings" pitchFamily="2" charset="2"/>
              <a:buChar char="Ø"/>
            </a:pPr>
            <a:r>
              <a:rPr lang="en-US" sz="2083" spc="-118" dirty="0"/>
              <a:t>Record should be kept of all advertisements in print media as these have to be included in the account of election expenses of candidate(s). </a:t>
            </a:r>
          </a:p>
          <a:p>
            <a:pPr algn="just">
              <a:lnSpc>
                <a:spcPct val="100000"/>
              </a:lnSpc>
              <a:buFont typeface="Wingdings" pitchFamily="2" charset="2"/>
              <a:buChar char="Ø"/>
            </a:pPr>
            <a:r>
              <a:rPr lang="en-US" sz="2083" spc="-118" dirty="0"/>
              <a:t>Job of record keeping has to be performed by the expenditure monitoring team. All such material should be taken into account during verification of account of election expenses of a candidate</a:t>
            </a:r>
            <a:r>
              <a:rPr lang="en-US" sz="2083" cap="all" spc="-118" dirty="0"/>
              <a:t>.</a:t>
            </a:r>
          </a:p>
          <a:p>
            <a:pPr algn="just">
              <a:lnSpc>
                <a:spcPct val="100000"/>
              </a:lnSpc>
              <a:buFont typeface="Wingdings" pitchFamily="2" charset="2"/>
              <a:buChar char="Ø"/>
            </a:pPr>
            <a:r>
              <a:rPr lang="en-US" sz="2083" spc="-118" dirty="0">
                <a:solidFill>
                  <a:srgbClr val="00B0F0"/>
                </a:solidFill>
                <a:latin typeface="Baskerville Old Face" panose="02020602080505020303" pitchFamily="18" charset="0"/>
              </a:rPr>
              <a:t>Hoarding, Flex boards containing election advertisement be treated as poster under 127A of RP Act and expenditure to be included to candidates’ account.</a:t>
            </a:r>
            <a:endParaRPr lang="en-US" sz="2083" b="1" cap="all" spc="-118" dirty="0"/>
          </a:p>
        </p:txBody>
      </p:sp>
    </p:spTree>
    <p:extLst>
      <p:ext uri="{BB962C8B-B14F-4D97-AF65-F5344CB8AC3E}">
        <p14:creationId xmlns:p14="http://schemas.microsoft.com/office/powerpoint/2010/main" val="2760018836"/>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idx="4294967295"/>
          </p:nvPr>
        </p:nvSpPr>
        <p:spPr>
          <a:xfrm>
            <a:off x="2413000" y="275167"/>
            <a:ext cx="8255000" cy="677333"/>
          </a:xfrm>
          <a:prstGeom prst="rect">
            <a:avLst/>
          </a:prstGeom>
        </p:spPr>
        <p:txBody>
          <a:bodyPr>
            <a:normAutofit/>
          </a:bodyPr>
          <a:lstStyle/>
          <a:p>
            <a:r>
              <a:rPr lang="en-US" sz="4167" dirty="0">
                <a:solidFill>
                  <a:srgbClr val="FF0000"/>
                </a:solidFill>
              </a:rPr>
              <a:t>Star Campaigners</a:t>
            </a:r>
            <a:endParaRPr lang="en-IN" sz="4167" dirty="0">
              <a:solidFill>
                <a:srgbClr val="FF0000"/>
              </a:solidFill>
            </a:endParaRPr>
          </a:p>
        </p:txBody>
      </p:sp>
      <p:sp>
        <p:nvSpPr>
          <p:cNvPr id="78851" name="Rectangle 3"/>
          <p:cNvSpPr>
            <a:spLocks noGrp="1"/>
          </p:cNvSpPr>
          <p:nvPr>
            <p:ph idx="4294967295"/>
          </p:nvPr>
        </p:nvSpPr>
        <p:spPr>
          <a:xfrm>
            <a:off x="2222500" y="1143000"/>
            <a:ext cx="9144000" cy="5165990"/>
          </a:xfrm>
          <a:prstGeom prst="rect">
            <a:avLst/>
          </a:prstGeom>
        </p:spPr>
        <p:txBody>
          <a:bodyPr>
            <a:normAutofit/>
          </a:bodyPr>
          <a:lstStyle/>
          <a:p>
            <a:pPr algn="just">
              <a:lnSpc>
                <a:spcPct val="80000"/>
              </a:lnSpc>
            </a:pPr>
            <a:r>
              <a:rPr lang="en-US" sz="2917" dirty="0">
                <a:latin typeface="Baskerville Old Face" panose="02020602080505020303" pitchFamily="18" charset="0"/>
              </a:rPr>
              <a:t>List of Star campaigners to be submitted to CEO or the Commission </a:t>
            </a:r>
            <a:r>
              <a:rPr lang="en-US" sz="2917" b="1" dirty="0">
                <a:latin typeface="Baskerville Old Face" panose="02020602080505020303" pitchFamily="18" charset="0"/>
              </a:rPr>
              <a:t>within 7 days of the </a:t>
            </a:r>
            <a:r>
              <a:rPr lang="en-US" sz="2083" b="1" dirty="0">
                <a:latin typeface="Baskerville Old Face" panose="02020602080505020303" pitchFamily="18" charset="0"/>
              </a:rPr>
              <a:t>notification(U/S 77(I) EXPLANATION 2  OF RP ACT,1951) </a:t>
            </a:r>
            <a:endParaRPr lang="en-US" sz="2917" dirty="0">
              <a:latin typeface="Baskerville Old Face" panose="02020602080505020303" pitchFamily="18" charset="0"/>
            </a:endParaRPr>
          </a:p>
          <a:p>
            <a:pPr algn="just">
              <a:lnSpc>
                <a:spcPct val="80000"/>
              </a:lnSpc>
            </a:pPr>
            <a:r>
              <a:rPr lang="en-US" sz="2917" dirty="0">
                <a:latin typeface="Baskerville Old Face" panose="02020602080505020303" pitchFamily="18" charset="0"/>
              </a:rPr>
              <a:t> Travel expense of </a:t>
            </a:r>
            <a:r>
              <a:rPr lang="en-US" sz="2917" b="1" dirty="0">
                <a:latin typeface="Baskerville Old Face" panose="02020602080505020303" pitchFamily="18" charset="0"/>
              </a:rPr>
              <a:t>star campaigners of allied party </a:t>
            </a:r>
            <a:r>
              <a:rPr lang="en-US" sz="2917" dirty="0">
                <a:latin typeface="Baskerville Old Face" panose="02020602080505020303" pitchFamily="18" charset="0"/>
              </a:rPr>
              <a:t>are not exempt</a:t>
            </a:r>
          </a:p>
          <a:p>
            <a:pPr algn="just">
              <a:lnSpc>
                <a:spcPct val="80000"/>
              </a:lnSpc>
            </a:pPr>
            <a:r>
              <a:rPr lang="en-US" sz="2917" dirty="0">
                <a:solidFill>
                  <a:srgbClr val="FF0000"/>
                </a:solidFill>
                <a:latin typeface="Baskerville Old Face" panose="02020602080505020303" pitchFamily="18" charset="0"/>
              </a:rPr>
              <a:t>CEILING- 40 CAMPAIGNERS FOR RECOGNIZED PARTY &amp; 20 FOR REGISTERED PARTY.</a:t>
            </a:r>
          </a:p>
          <a:p>
            <a:pPr algn="just">
              <a:lnSpc>
                <a:spcPct val="80000"/>
              </a:lnSpc>
            </a:pPr>
            <a:r>
              <a:rPr lang="en-US" sz="2917" dirty="0">
                <a:latin typeface="Baskerville Old Face" panose="02020602080505020303" pitchFamily="18" charset="0"/>
              </a:rPr>
              <a:t>If the Star campaigner travels </a:t>
            </a:r>
            <a:r>
              <a:rPr lang="en-US" sz="2917" b="1" dirty="0">
                <a:latin typeface="Baskerville Old Face" panose="02020602080505020303" pitchFamily="18" charset="0"/>
              </a:rPr>
              <a:t>with candidate, then 50% of the travel expense </a:t>
            </a:r>
            <a:r>
              <a:rPr lang="en-US" sz="2917" dirty="0">
                <a:latin typeface="Baskerville Old Face" panose="02020602080505020303" pitchFamily="18" charset="0"/>
              </a:rPr>
              <a:t>will be added to the candidate</a:t>
            </a:r>
          </a:p>
          <a:p>
            <a:pPr algn="just">
              <a:lnSpc>
                <a:spcPct val="80000"/>
              </a:lnSpc>
            </a:pPr>
            <a:r>
              <a:rPr lang="en-US" sz="2917" dirty="0">
                <a:latin typeface="Baskerville Old Face" panose="02020602080505020303" pitchFamily="18" charset="0"/>
              </a:rPr>
              <a:t>If the candidate </a:t>
            </a:r>
            <a:r>
              <a:rPr lang="en-US" sz="2917" b="1" dirty="0">
                <a:latin typeface="Baskerville Old Face" panose="02020602080505020303" pitchFamily="18" charset="0"/>
              </a:rPr>
              <a:t>shares the </a:t>
            </a:r>
            <a:r>
              <a:rPr lang="en-US" sz="2917" b="1" dirty="0" err="1">
                <a:latin typeface="Baskerville Old Face" panose="02020602080505020303" pitchFamily="18" charset="0"/>
              </a:rPr>
              <a:t>Pandal</a:t>
            </a:r>
            <a:r>
              <a:rPr lang="en-US" sz="2917" b="1" dirty="0">
                <a:latin typeface="Baskerville Old Face" panose="02020602080505020303" pitchFamily="18" charset="0"/>
              </a:rPr>
              <a:t> with the Star Campaigner or his photo or poster with his name </a:t>
            </a:r>
            <a:r>
              <a:rPr lang="en-US" sz="2917" dirty="0">
                <a:latin typeface="Baskerville Old Face" panose="02020602080505020303" pitchFamily="18" charset="0"/>
              </a:rPr>
              <a:t>is exhibited in the meeting, then the meeting expense will be added to his account.</a:t>
            </a:r>
            <a:endParaRPr lang="en-IN" sz="2917" dirty="0">
              <a:latin typeface="Baskerville Old Face" panose="02020602080505020303" pitchFamily="18" charset="0"/>
            </a:endParaRPr>
          </a:p>
          <a:p>
            <a:pPr>
              <a:lnSpc>
                <a:spcPct val="80000"/>
              </a:lnSpc>
            </a:pPr>
            <a:endParaRPr lang="en-IN" sz="2917" dirty="0">
              <a:latin typeface="Baskerville Old Face" panose="02020602080505020303" pitchFamily="18" charset="0"/>
            </a:endParaRPr>
          </a:p>
        </p:txBody>
      </p:sp>
    </p:spTree>
    <p:extLst>
      <p:ext uri="{BB962C8B-B14F-4D97-AF65-F5344CB8AC3E}">
        <p14:creationId xmlns:p14="http://schemas.microsoft.com/office/powerpoint/2010/main" val="587718957"/>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0" y="190500"/>
            <a:ext cx="8096250" cy="549011"/>
          </a:xfrm>
          <a:prstGeom prst="rect">
            <a:avLst/>
          </a:prstGeom>
        </p:spPr>
        <p:txBody>
          <a:bodyPr>
            <a:normAutofit/>
          </a:bodyPr>
          <a:lstStyle/>
          <a:p>
            <a:r>
              <a:rPr lang="en-US" sz="3333" dirty="0">
                <a:solidFill>
                  <a:srgbClr val="FF0000"/>
                </a:solidFill>
                <a:latin typeface="Baskerville Old Face" panose="02020602080505020303" pitchFamily="18" charset="0"/>
              </a:rPr>
              <a:t>Star Campaigners</a:t>
            </a:r>
          </a:p>
        </p:txBody>
      </p:sp>
      <p:sp>
        <p:nvSpPr>
          <p:cNvPr id="3" name="Content Placeholder 2"/>
          <p:cNvSpPr>
            <a:spLocks noGrp="1"/>
          </p:cNvSpPr>
          <p:nvPr>
            <p:ph idx="4294967295"/>
          </p:nvPr>
        </p:nvSpPr>
        <p:spPr>
          <a:xfrm>
            <a:off x="2286000" y="809625"/>
            <a:ext cx="9525000" cy="6048375"/>
          </a:xfrm>
          <a:prstGeom prst="rect">
            <a:avLst/>
          </a:prstGeom>
        </p:spPr>
        <p:txBody>
          <a:bodyPr>
            <a:noAutofit/>
          </a:bodyPr>
          <a:lstStyle/>
          <a:p>
            <a:pPr algn="just"/>
            <a:r>
              <a:rPr lang="en-US" sz="2917" dirty="0">
                <a:latin typeface="Baskerville Old Face" panose="02020602080505020303" pitchFamily="18" charset="0"/>
              </a:rPr>
              <a:t>All expenditure including lodging/boarding expenses of star campaigners in the constituency where they campaign for any candidate shall be included in the expenditure account of that particular candidate, provided that  - </a:t>
            </a:r>
          </a:p>
          <a:p>
            <a:pPr algn="just">
              <a:buNone/>
            </a:pPr>
            <a:r>
              <a:rPr lang="en-US" sz="2917" dirty="0">
                <a:latin typeface="Baskerville Old Face" panose="02020602080505020303" pitchFamily="18" charset="0"/>
              </a:rPr>
              <a:t>a. The Star Campaigners/Campaigners have actually campaigned for the candidate, and </a:t>
            </a:r>
          </a:p>
          <a:p>
            <a:pPr algn="just">
              <a:buNone/>
            </a:pPr>
            <a:r>
              <a:rPr lang="en-US" sz="2917" dirty="0">
                <a:latin typeface="Baskerville Old Face" panose="02020602080505020303" pitchFamily="18" charset="0"/>
              </a:rPr>
              <a:t>b. The Star Campaigners/Campaigners have incurred such boarding and lodging  expenditure while remaining in a commercial hotel or lodge for the purpose of election campaign  of the candidate irrespective of the fact whether the payment is made by such candidate or not. </a:t>
            </a:r>
          </a:p>
        </p:txBody>
      </p:sp>
    </p:spTree>
    <p:extLst>
      <p:ext uri="{BB962C8B-B14F-4D97-AF65-F5344CB8AC3E}">
        <p14:creationId xmlns:p14="http://schemas.microsoft.com/office/powerpoint/2010/main" val="2861265541"/>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IN" sz="8000" dirty="0" smtClean="0">
                <a:latin typeface="Goudy Stout" panose="0202090407030B020401" pitchFamily="18" charset="0"/>
              </a:rPr>
              <a:t>Thank You</a:t>
            </a:r>
            <a:endParaRPr lang="en-IN" sz="8000" dirty="0">
              <a:latin typeface="Goudy Stout" panose="0202090407030B020401" pitchFamily="18" charset="0"/>
            </a:endParaRPr>
          </a:p>
        </p:txBody>
      </p:sp>
    </p:spTree>
    <p:extLst>
      <p:ext uri="{BB962C8B-B14F-4D97-AF65-F5344CB8AC3E}">
        <p14:creationId xmlns:p14="http://schemas.microsoft.com/office/powerpoint/2010/main" val="328198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5" y="130628"/>
            <a:ext cx="9144000" cy="505097"/>
          </a:xfrm>
          <a:solidFill>
            <a:schemeClr val="accent6">
              <a:lumMod val="40000"/>
              <a:lumOff val="60000"/>
            </a:schemeClr>
          </a:solidFill>
        </p:spPr>
        <p:txBody>
          <a:bodyPr>
            <a:normAutofit/>
          </a:bodyPr>
          <a:lstStyle/>
          <a:p>
            <a:pPr algn="ctr"/>
            <a:r>
              <a:rPr lang="en-IN" sz="2800" dirty="0" smtClean="0"/>
              <a:t>Election Expenditure Monitoring-Excise Matters</a:t>
            </a:r>
            <a:endParaRPr lang="en-IN" sz="2800" dirty="0"/>
          </a:p>
        </p:txBody>
      </p:sp>
      <p:sp>
        <p:nvSpPr>
          <p:cNvPr id="3" name="Subtitle 2"/>
          <p:cNvSpPr>
            <a:spLocks noGrp="1"/>
          </p:cNvSpPr>
          <p:nvPr>
            <p:ph type="subTitle" idx="1"/>
          </p:nvPr>
        </p:nvSpPr>
        <p:spPr>
          <a:xfrm>
            <a:off x="374468" y="757645"/>
            <a:ext cx="11251474" cy="5904412"/>
          </a:xfrm>
          <a:solidFill>
            <a:schemeClr val="accent4">
              <a:lumMod val="20000"/>
              <a:lumOff val="80000"/>
            </a:schemeClr>
          </a:solidFill>
        </p:spPr>
        <p:txBody>
          <a:bodyPr/>
          <a:lstStyle/>
          <a:p>
            <a:r>
              <a:rPr lang="en-IN" sz="3600" dirty="0" smtClean="0">
                <a:solidFill>
                  <a:srgbClr val="7030A0"/>
                </a:solidFill>
              </a:rPr>
              <a:t>Training</a:t>
            </a:r>
            <a:r>
              <a:rPr lang="en-IN" dirty="0" smtClean="0"/>
              <a:t> </a:t>
            </a:r>
          </a:p>
          <a:p>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23860569"/>
              </p:ext>
            </p:extLst>
          </p:nvPr>
        </p:nvGraphicFramePr>
        <p:xfrm>
          <a:off x="1328056" y="2020389"/>
          <a:ext cx="8856617" cy="2952206"/>
        </p:xfrm>
        <a:graphic>
          <a:graphicData uri="http://schemas.openxmlformats.org/drawingml/2006/table">
            <a:tbl>
              <a:tblPr firstRow="1" bandRow="1">
                <a:tableStyleId>{5C22544A-7EE6-4342-B048-85BDC9FD1C3A}</a:tableStyleId>
              </a:tblPr>
              <a:tblGrid>
                <a:gridCol w="2154320"/>
                <a:gridCol w="2317533"/>
                <a:gridCol w="2002971"/>
                <a:gridCol w="2381793"/>
              </a:tblGrid>
              <a:tr h="792320">
                <a:tc>
                  <a:txBody>
                    <a:bodyPr/>
                    <a:lstStyle/>
                    <a:p>
                      <a:pPr algn="ctr"/>
                      <a:r>
                        <a:rPr lang="en-IN" sz="2000" dirty="0" smtClean="0"/>
                        <a:t>Level</a:t>
                      </a:r>
                      <a:endParaRPr lang="en-IN" sz="2000" dirty="0"/>
                    </a:p>
                  </a:txBody>
                  <a:tcPr/>
                </a:tc>
                <a:tc>
                  <a:txBody>
                    <a:bodyPr/>
                    <a:lstStyle/>
                    <a:p>
                      <a:pPr algn="ctr"/>
                      <a:r>
                        <a:rPr lang="en-IN" sz="2000" dirty="0" smtClean="0"/>
                        <a:t>To </a:t>
                      </a:r>
                      <a:endParaRPr lang="en-IN" sz="2000" dirty="0"/>
                    </a:p>
                  </a:txBody>
                  <a:tcPr/>
                </a:tc>
                <a:tc>
                  <a:txBody>
                    <a:bodyPr/>
                    <a:lstStyle/>
                    <a:p>
                      <a:pPr algn="ctr"/>
                      <a:r>
                        <a:rPr lang="en-IN" sz="2000" dirty="0" smtClean="0"/>
                        <a:t>By</a:t>
                      </a:r>
                      <a:endParaRPr lang="en-IN" sz="2000" dirty="0"/>
                    </a:p>
                  </a:txBody>
                  <a:tcPr/>
                </a:tc>
                <a:tc>
                  <a:txBody>
                    <a:bodyPr/>
                    <a:lstStyle/>
                    <a:p>
                      <a:pPr algn="ctr"/>
                      <a:r>
                        <a:rPr lang="en-IN" sz="2000" dirty="0" smtClean="0"/>
                        <a:t>Target Date</a:t>
                      </a:r>
                      <a:endParaRPr lang="en-IN" sz="2000" dirty="0"/>
                    </a:p>
                  </a:txBody>
                  <a:tcPr/>
                </a:tc>
              </a:tr>
              <a:tr h="792320">
                <a:tc>
                  <a:txBody>
                    <a:bodyPr/>
                    <a:lstStyle/>
                    <a:p>
                      <a:pPr algn="ctr"/>
                      <a:r>
                        <a:rPr lang="en-IN" sz="2000" dirty="0" smtClean="0"/>
                        <a:t>State Level</a:t>
                      </a:r>
                      <a:endParaRPr lang="en-IN" sz="2000" dirty="0"/>
                    </a:p>
                  </a:txBody>
                  <a:tcPr/>
                </a:tc>
                <a:tc>
                  <a:txBody>
                    <a:bodyPr/>
                    <a:lstStyle/>
                    <a:p>
                      <a:pPr algn="ctr"/>
                      <a:r>
                        <a:rPr lang="en-IN" sz="2000" dirty="0" smtClean="0"/>
                        <a:t>SNO Police, DNO Police</a:t>
                      </a:r>
                      <a:endParaRPr lang="en-IN" sz="2000" dirty="0"/>
                    </a:p>
                  </a:txBody>
                  <a:tcPr/>
                </a:tc>
                <a:tc>
                  <a:txBody>
                    <a:bodyPr/>
                    <a:lstStyle/>
                    <a:p>
                      <a:pPr algn="ctr"/>
                      <a:r>
                        <a:rPr lang="en-IN" sz="2000" dirty="0" smtClean="0"/>
                        <a:t>CEO, WB</a:t>
                      </a:r>
                      <a:endParaRPr lang="en-IN" sz="2000" dirty="0"/>
                    </a:p>
                  </a:txBody>
                  <a:tcPr/>
                </a:tc>
                <a:tc>
                  <a:txBody>
                    <a:bodyPr/>
                    <a:lstStyle/>
                    <a:p>
                      <a:pPr algn="ctr"/>
                      <a:r>
                        <a:rPr lang="en-IN" sz="2000" dirty="0" smtClean="0"/>
                        <a:t>1</a:t>
                      </a:r>
                      <a:r>
                        <a:rPr lang="en-IN" sz="2000" baseline="30000" dirty="0" smtClean="0"/>
                        <a:t>st</a:t>
                      </a:r>
                      <a:r>
                        <a:rPr lang="en-IN" sz="2000" dirty="0" smtClean="0"/>
                        <a:t> week of February 2019</a:t>
                      </a:r>
                      <a:endParaRPr lang="en-IN" sz="2000" dirty="0"/>
                    </a:p>
                  </a:txBody>
                  <a:tcPr/>
                </a:tc>
              </a:tr>
              <a:tr h="1367566">
                <a:tc>
                  <a:txBody>
                    <a:bodyPr/>
                    <a:lstStyle/>
                    <a:p>
                      <a:pPr algn="ctr"/>
                      <a:r>
                        <a:rPr lang="en-IN" sz="2000" dirty="0" smtClean="0"/>
                        <a:t>District Level</a:t>
                      </a:r>
                      <a:endParaRPr lang="en-IN" sz="2000" dirty="0"/>
                    </a:p>
                  </a:txBody>
                  <a:tcPr/>
                </a:tc>
                <a:tc>
                  <a:txBody>
                    <a:bodyPr/>
                    <a:lstStyle/>
                    <a:p>
                      <a:pPr algn="ctr"/>
                      <a:r>
                        <a:rPr lang="en-IN" sz="2000" dirty="0" smtClean="0"/>
                        <a:t>District</a:t>
                      </a:r>
                      <a:r>
                        <a:rPr lang="en-IN" sz="2000" baseline="0" dirty="0" smtClean="0"/>
                        <a:t> Level Teams, Field Level Teams and officials</a:t>
                      </a:r>
                      <a:endParaRPr lang="en-IN" sz="2000" dirty="0"/>
                    </a:p>
                  </a:txBody>
                  <a:tcPr/>
                </a:tc>
                <a:tc>
                  <a:txBody>
                    <a:bodyPr/>
                    <a:lstStyle/>
                    <a:p>
                      <a:pPr algn="ctr"/>
                      <a:r>
                        <a:rPr lang="en-IN" sz="2000" dirty="0" smtClean="0"/>
                        <a:t>DEO and DNO Excise</a:t>
                      </a:r>
                      <a:endParaRPr lang="en-IN" sz="2000" dirty="0"/>
                    </a:p>
                  </a:txBody>
                  <a:tcPr/>
                </a:tc>
                <a:tc>
                  <a:txBody>
                    <a:bodyPr/>
                    <a:lstStyle/>
                    <a:p>
                      <a:pPr algn="ctr"/>
                      <a:r>
                        <a:rPr lang="en-IN" sz="2000" dirty="0" smtClean="0"/>
                        <a:t>3</a:t>
                      </a:r>
                      <a:r>
                        <a:rPr lang="en-IN" sz="2000" baseline="30000" dirty="0" smtClean="0"/>
                        <a:t>rd</a:t>
                      </a:r>
                      <a:r>
                        <a:rPr lang="en-IN" sz="2000" dirty="0" smtClean="0"/>
                        <a:t> week of February 2019</a:t>
                      </a:r>
                      <a:endParaRPr lang="en-IN" sz="2000" dirty="0"/>
                    </a:p>
                  </a:txBody>
                  <a:tcPr/>
                </a:tc>
              </a:tr>
            </a:tbl>
          </a:graphicData>
        </a:graphic>
      </p:graphicFrame>
    </p:spTree>
    <p:extLst>
      <p:ext uri="{BB962C8B-B14F-4D97-AF65-F5344CB8AC3E}">
        <p14:creationId xmlns:p14="http://schemas.microsoft.com/office/powerpoint/2010/main" val="3887460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66875" y="0"/>
            <a:ext cx="8572500" cy="895350"/>
          </a:xfrm>
          <a:gradFill>
            <a:gsLst>
              <a:gs pos="0">
                <a:schemeClr val="bg1"/>
              </a:gs>
              <a:gs pos="50000">
                <a:schemeClr val="accent1">
                  <a:tint val="44500"/>
                  <a:satMod val="160000"/>
                </a:schemeClr>
              </a:gs>
              <a:gs pos="100000">
                <a:schemeClr val="accent1">
                  <a:tint val="23500"/>
                  <a:satMod val="160000"/>
                </a:schemeClr>
              </a:gs>
            </a:gsLst>
            <a:lin ang="5400000" scaled="0"/>
          </a:gradFill>
        </p:spPr>
        <p:txBody>
          <a:bodyPr>
            <a:noAutofit/>
          </a:bodyPr>
          <a:lstStyle/>
          <a:p>
            <a:pPr algn="ctr">
              <a:defRPr/>
            </a:pPr>
            <a:r>
              <a:rPr lang="en-US" sz="2800" b="1" dirty="0" smtClean="0">
                <a:solidFill>
                  <a:srgbClr val="000000"/>
                </a:solidFill>
              </a:rPr>
              <a:t>Legal provisions </a:t>
            </a:r>
            <a:r>
              <a:rPr lang="en-US" sz="2800" b="1" dirty="0">
                <a:solidFill>
                  <a:srgbClr val="000000"/>
                </a:solidFill>
              </a:rPr>
              <a:t>related to election expenditure monitoring</a:t>
            </a:r>
          </a:p>
        </p:txBody>
      </p:sp>
      <p:sp>
        <p:nvSpPr>
          <p:cNvPr id="19459" name="Footer Placeholder 4"/>
          <p:cNvSpPr txBox="1">
            <a:spLocks noGrp="1"/>
          </p:cNvSpPr>
          <p:nvPr/>
        </p:nvSpPr>
        <p:spPr bwMode="auto">
          <a:xfrm>
            <a:off x="4648200" y="6515101"/>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cs typeface="Arial" panose="020B0604020202020204" pitchFamily="34" charset="0"/>
              </a:defRPr>
            </a:lvl1pPr>
            <a:lvl2pPr marL="742950" indent="-285750" defTabSz="457200">
              <a:defRPr>
                <a:solidFill>
                  <a:schemeClr val="tx1"/>
                </a:solidFill>
                <a:latin typeface="Arial" panose="020B0604020202020204" pitchFamily="34" charset="0"/>
                <a:cs typeface="Arial" panose="020B0604020202020204" pitchFamily="34" charset="0"/>
              </a:defRPr>
            </a:lvl2pPr>
            <a:lvl3pPr marL="1143000" indent="-228600" defTabSz="457200">
              <a:defRPr>
                <a:solidFill>
                  <a:schemeClr val="tx1"/>
                </a:solidFill>
                <a:latin typeface="Arial" panose="020B0604020202020204" pitchFamily="34" charset="0"/>
                <a:cs typeface="Arial" panose="020B0604020202020204" pitchFamily="34" charset="0"/>
              </a:defRPr>
            </a:lvl3pPr>
            <a:lvl4pPr marL="1600200" indent="-228600" defTabSz="457200">
              <a:defRPr>
                <a:solidFill>
                  <a:schemeClr val="tx1"/>
                </a:solidFill>
                <a:latin typeface="Arial" panose="020B0604020202020204" pitchFamily="34" charset="0"/>
                <a:cs typeface="Arial" panose="020B0604020202020204" pitchFamily="34" charset="0"/>
              </a:defRPr>
            </a:lvl4pPr>
            <a:lvl5pPr marL="2057400" indent="-228600" defTabSz="4572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IN" altLang="en-US" sz="1200">
              <a:solidFill>
                <a:srgbClr val="898989"/>
              </a:solidFill>
              <a:latin typeface="Century Schoolbook" panose="02040604050505020304" pitchFamily="18" charset="0"/>
            </a:endParaRPr>
          </a:p>
        </p:txBody>
      </p:sp>
      <p:sp>
        <p:nvSpPr>
          <p:cNvPr id="19460" name="Slide Number Placeholder 5"/>
          <p:cNvSpPr txBox="1">
            <a:spLocks noGrp="1"/>
          </p:cNvSpPr>
          <p:nvPr/>
        </p:nvSpPr>
        <p:spPr bwMode="auto">
          <a:xfrm>
            <a:off x="8077200" y="65722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cs typeface="Arial" panose="020B0604020202020204" pitchFamily="34" charset="0"/>
              </a:defRPr>
            </a:lvl1pPr>
            <a:lvl2pPr marL="742950" indent="-285750" defTabSz="457200">
              <a:defRPr>
                <a:solidFill>
                  <a:schemeClr val="tx1"/>
                </a:solidFill>
                <a:latin typeface="Arial" panose="020B0604020202020204" pitchFamily="34" charset="0"/>
                <a:cs typeface="Arial" panose="020B0604020202020204" pitchFamily="34" charset="0"/>
              </a:defRPr>
            </a:lvl2pPr>
            <a:lvl3pPr marL="1143000" indent="-228600" defTabSz="457200">
              <a:defRPr>
                <a:solidFill>
                  <a:schemeClr val="tx1"/>
                </a:solidFill>
                <a:latin typeface="Arial" panose="020B0604020202020204" pitchFamily="34" charset="0"/>
                <a:cs typeface="Arial" panose="020B0604020202020204" pitchFamily="34" charset="0"/>
              </a:defRPr>
            </a:lvl3pPr>
            <a:lvl4pPr marL="1600200" indent="-228600" defTabSz="457200">
              <a:defRPr>
                <a:solidFill>
                  <a:schemeClr val="tx1"/>
                </a:solidFill>
                <a:latin typeface="Arial" panose="020B0604020202020204" pitchFamily="34" charset="0"/>
                <a:cs typeface="Arial" panose="020B0604020202020204" pitchFamily="34" charset="0"/>
              </a:defRPr>
            </a:lvl4pPr>
            <a:lvl5pPr marL="2057400" indent="-228600" defTabSz="4572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55E37BF4-FCD8-483B-8425-75D750AC4423}" type="slidenum">
              <a:rPr lang="en-US" altLang="en-US" sz="1200">
                <a:solidFill>
                  <a:srgbClr val="898989"/>
                </a:solidFill>
                <a:latin typeface="Century Schoolbook" panose="02040604050505020304" pitchFamily="18" charset="0"/>
              </a:rPr>
              <a:pPr algn="r" eaLnBrk="1" hangingPunct="1"/>
              <a:t>6</a:t>
            </a:fld>
            <a:endParaRPr lang="en-US" altLang="en-US" sz="1200">
              <a:solidFill>
                <a:srgbClr val="898989"/>
              </a:solidFill>
              <a:latin typeface="Century Schoolbook" panose="02040604050505020304" pitchFamily="18" charset="0"/>
            </a:endParaRPr>
          </a:p>
        </p:txBody>
      </p:sp>
      <p:pic>
        <p:nvPicPr>
          <p:cNvPr id="8" name="Picture 7" descr="law.jpe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277704">
            <a:off x="2459039" y="787401"/>
            <a:ext cx="1527175" cy="240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4433888" y="1241426"/>
            <a:ext cx="1854200" cy="460375"/>
          </a:xfrm>
          <a:prstGeom prst="rect">
            <a:avLst/>
          </a:prstGeom>
          <a:noFill/>
          <a:ln w="57150">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457200">
              <a:defRPr>
                <a:solidFill>
                  <a:schemeClr val="tx1"/>
                </a:solidFill>
                <a:latin typeface="Arial" panose="020B0604020202020204" pitchFamily="34" charset="0"/>
                <a:cs typeface="Arial" panose="020B0604020202020204" pitchFamily="34" charset="0"/>
              </a:defRPr>
            </a:lvl1pPr>
            <a:lvl2pPr marL="742950" indent="-285750" defTabSz="457200">
              <a:defRPr>
                <a:solidFill>
                  <a:schemeClr val="tx1"/>
                </a:solidFill>
                <a:latin typeface="Arial" panose="020B0604020202020204" pitchFamily="34" charset="0"/>
                <a:cs typeface="Arial" panose="020B0604020202020204" pitchFamily="34" charset="0"/>
              </a:defRPr>
            </a:lvl2pPr>
            <a:lvl3pPr marL="1143000" indent="-228600" defTabSz="457200">
              <a:defRPr>
                <a:solidFill>
                  <a:schemeClr val="tx1"/>
                </a:solidFill>
                <a:latin typeface="Arial" panose="020B0604020202020204" pitchFamily="34" charset="0"/>
                <a:cs typeface="Arial" panose="020B0604020202020204" pitchFamily="34" charset="0"/>
              </a:defRPr>
            </a:lvl3pPr>
            <a:lvl4pPr marL="1600200" indent="-228600" defTabSz="457200">
              <a:defRPr>
                <a:solidFill>
                  <a:schemeClr val="tx1"/>
                </a:solidFill>
                <a:latin typeface="Arial" panose="020B0604020202020204" pitchFamily="34" charset="0"/>
                <a:cs typeface="Arial" panose="020B0604020202020204" pitchFamily="34" charset="0"/>
              </a:defRPr>
            </a:lvl4pPr>
            <a:lvl5pPr marL="2057400" indent="-228600" defTabSz="4572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prstClr val="black"/>
                </a:solidFill>
                <a:latin typeface="Calibri" panose="020F0502020204030204" pitchFamily="34" charset="0"/>
              </a:rPr>
              <a:t>RP ACT, 1951</a:t>
            </a:r>
          </a:p>
        </p:txBody>
      </p:sp>
      <p:graphicFrame>
        <p:nvGraphicFramePr>
          <p:cNvPr id="10" name="Diagram 9"/>
          <p:cNvGraphicFramePr/>
          <p:nvPr/>
        </p:nvGraphicFramePr>
        <p:xfrm>
          <a:off x="1611829" y="1139994"/>
          <a:ext cx="7517439" cy="54328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Diagram 10"/>
          <p:cNvGraphicFramePr/>
          <p:nvPr/>
        </p:nvGraphicFramePr>
        <p:xfrm>
          <a:off x="1524000" y="1714488"/>
          <a:ext cx="8715404" cy="514351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890553694"/>
      </p:ext>
    </p:extLst>
  </p:cSld>
  <p:clrMapOvr>
    <a:masterClrMapping/>
  </p:clrMapOvr>
  <p:transition spd="slow" advClick="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750"/>
                                        <p:tgtEl>
                                          <p:spTgt spid="8"/>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edge">
                                      <p:cBhvr>
                                        <p:cTn id="1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4294967295"/>
            <p:extLst/>
          </p:nvPr>
        </p:nvGraphicFramePr>
        <p:xfrm>
          <a:off x="1738282" y="1065196"/>
          <a:ext cx="8572560" cy="57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idx="4294967295"/>
          </p:nvPr>
        </p:nvSpPr>
        <p:spPr>
          <a:xfrm>
            <a:off x="1500188" y="333375"/>
            <a:ext cx="9167813" cy="647700"/>
          </a:xfrm>
          <a:gradFill>
            <a:gsLst>
              <a:gs pos="0">
                <a:schemeClr val="bg1"/>
              </a:gs>
              <a:gs pos="50000">
                <a:schemeClr val="accent1">
                  <a:tint val="44500"/>
                  <a:satMod val="160000"/>
                </a:schemeClr>
              </a:gs>
              <a:gs pos="100000">
                <a:schemeClr val="accent1">
                  <a:tint val="23500"/>
                  <a:satMod val="160000"/>
                </a:schemeClr>
              </a:gs>
            </a:gsLst>
            <a:lin ang="5400000" scaled="0"/>
          </a:gradFill>
        </p:spPr>
        <p:txBody>
          <a:bodyPr vert="horz" wrap="square" lIns="91440" tIns="45720" rIns="91440" bIns="45720" numCol="1" rtlCol="0" anchor="ctr" anchorCtr="0" compatLnSpc="1">
            <a:prstTxWarp prst="textNoShape">
              <a:avLst/>
            </a:prstTxWarp>
            <a:noAutofit/>
          </a:bodyPr>
          <a:lstStyle/>
          <a:p>
            <a:pPr eaLnBrk="1" hangingPunct="1">
              <a:defRPr/>
            </a:pPr>
            <a:r>
              <a:rPr lang="en-US" sz="2800" b="1">
                <a:solidFill>
                  <a:srgbClr val="000000"/>
                </a:solidFill>
              </a:rPr>
              <a:t>PROVISIONS OF INDIAN PENAL CODE, 1860</a:t>
            </a:r>
            <a:br>
              <a:rPr lang="en-US" sz="2800" b="1">
                <a:solidFill>
                  <a:srgbClr val="000000"/>
                </a:solidFill>
              </a:rPr>
            </a:br>
            <a:endParaRPr lang="en-US" sz="2800" b="1">
              <a:solidFill>
                <a:srgbClr val="000000"/>
              </a:solidFill>
            </a:endParaRPr>
          </a:p>
        </p:txBody>
      </p:sp>
      <p:sp>
        <p:nvSpPr>
          <p:cNvPr id="20484" name="Slide Number Placeholder 3"/>
          <p:cNvSpPr txBox="1">
            <a:spLocks noGrp="1"/>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cs typeface="Arial" panose="020B0604020202020204" pitchFamily="34" charset="0"/>
              </a:defRPr>
            </a:lvl1pPr>
            <a:lvl2pPr marL="742950" indent="-285750" defTabSz="457200">
              <a:defRPr>
                <a:solidFill>
                  <a:schemeClr val="tx1"/>
                </a:solidFill>
                <a:latin typeface="Arial" panose="020B0604020202020204" pitchFamily="34" charset="0"/>
                <a:cs typeface="Arial" panose="020B0604020202020204" pitchFamily="34" charset="0"/>
              </a:defRPr>
            </a:lvl2pPr>
            <a:lvl3pPr marL="1143000" indent="-228600" defTabSz="457200">
              <a:defRPr>
                <a:solidFill>
                  <a:schemeClr val="tx1"/>
                </a:solidFill>
                <a:latin typeface="Arial" panose="020B0604020202020204" pitchFamily="34" charset="0"/>
                <a:cs typeface="Arial" panose="020B0604020202020204" pitchFamily="34" charset="0"/>
              </a:defRPr>
            </a:lvl3pPr>
            <a:lvl4pPr marL="1600200" indent="-228600" defTabSz="457200">
              <a:defRPr>
                <a:solidFill>
                  <a:schemeClr val="tx1"/>
                </a:solidFill>
                <a:latin typeface="Arial" panose="020B0604020202020204" pitchFamily="34" charset="0"/>
                <a:cs typeface="Arial" panose="020B0604020202020204" pitchFamily="34" charset="0"/>
              </a:defRPr>
            </a:lvl4pPr>
            <a:lvl5pPr marL="2057400" indent="-228600" defTabSz="4572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BE0136FB-D64E-4A85-B496-253B128D13A5}" type="slidenum">
              <a:rPr lang="en-US" altLang="en-US" sz="1200">
                <a:solidFill>
                  <a:srgbClr val="898989"/>
                </a:solidFill>
                <a:latin typeface="Times New Roman" panose="02020603050405020304" pitchFamily="18" charset="0"/>
                <a:ea typeface="MS PGothic" pitchFamily="34" charset="-128"/>
              </a:rPr>
              <a:pPr algn="r" eaLnBrk="1" hangingPunct="1"/>
              <a:t>7</a:t>
            </a:fld>
            <a:endParaRPr lang="en-US" altLang="en-US" sz="1200">
              <a:solidFill>
                <a:srgbClr val="898989"/>
              </a:solidFill>
              <a:latin typeface="Times New Roman" panose="02020603050405020304" pitchFamily="18" charset="0"/>
              <a:ea typeface="MS PGothic" pitchFamily="34" charset="-128"/>
            </a:endParaRPr>
          </a:p>
        </p:txBody>
      </p:sp>
    </p:spTree>
    <p:extLst>
      <p:ext uri="{BB962C8B-B14F-4D97-AF65-F5344CB8AC3E}">
        <p14:creationId xmlns:p14="http://schemas.microsoft.com/office/powerpoint/2010/main" val="328045217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4294967295"/>
          </p:nvPr>
        </p:nvGraphicFramePr>
        <p:xfrm>
          <a:off x="1703512" y="1211652"/>
          <a:ext cx="8712968" cy="56463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idx="4294967295"/>
          </p:nvPr>
        </p:nvSpPr>
        <p:spPr>
          <a:xfrm>
            <a:off x="1515291" y="391886"/>
            <a:ext cx="9144000" cy="1062990"/>
          </a:xfrm>
          <a:gradFill>
            <a:gsLst>
              <a:gs pos="0">
                <a:schemeClr val="bg1"/>
              </a:gs>
              <a:gs pos="50000">
                <a:schemeClr val="accent1">
                  <a:tint val="44500"/>
                  <a:satMod val="160000"/>
                </a:schemeClr>
              </a:gs>
              <a:gs pos="100000">
                <a:schemeClr val="accent1">
                  <a:tint val="23500"/>
                  <a:satMod val="160000"/>
                </a:schemeClr>
              </a:gs>
            </a:gsLst>
            <a:lin ang="5400000" scaled="0"/>
          </a:gradFill>
        </p:spPr>
        <p:txBody>
          <a:bodyPr>
            <a:noAutofit/>
          </a:bodyPr>
          <a:lstStyle/>
          <a:p>
            <a:pPr algn="ctr">
              <a:defRPr/>
            </a:pPr>
            <a:r>
              <a:rPr lang="en-US" sz="2800" b="1" dirty="0">
                <a:solidFill>
                  <a:srgbClr val="000000"/>
                </a:solidFill>
              </a:rPr>
              <a:t/>
            </a:r>
            <a:br>
              <a:rPr lang="en-US" sz="2800" b="1" dirty="0">
                <a:solidFill>
                  <a:srgbClr val="000000"/>
                </a:solidFill>
              </a:rPr>
            </a:br>
            <a:r>
              <a:rPr lang="en-US" sz="2800" b="1" dirty="0">
                <a:solidFill>
                  <a:srgbClr val="000000"/>
                </a:solidFill>
              </a:rPr>
              <a:t/>
            </a:r>
            <a:br>
              <a:rPr lang="en-US" sz="2800" b="1" dirty="0">
                <a:solidFill>
                  <a:srgbClr val="000000"/>
                </a:solidFill>
              </a:rPr>
            </a:br>
            <a:r>
              <a:rPr lang="en-US" sz="2800" b="1" dirty="0">
                <a:solidFill>
                  <a:srgbClr val="000000"/>
                </a:solidFill>
              </a:rPr>
              <a:t/>
            </a:r>
            <a:br>
              <a:rPr lang="en-US" sz="2800" b="1" dirty="0">
                <a:solidFill>
                  <a:srgbClr val="000000"/>
                </a:solidFill>
              </a:rPr>
            </a:br>
            <a:r>
              <a:rPr lang="en-US" sz="2800" b="1" dirty="0">
                <a:solidFill>
                  <a:srgbClr val="000000"/>
                </a:solidFill>
              </a:rPr>
              <a:t/>
            </a:r>
            <a:br>
              <a:rPr lang="en-US" sz="2800" b="1" dirty="0">
                <a:solidFill>
                  <a:srgbClr val="000000"/>
                </a:solidFill>
              </a:rPr>
            </a:br>
            <a:r>
              <a:rPr lang="en-US" sz="2800" b="1" dirty="0">
                <a:solidFill>
                  <a:srgbClr val="000000"/>
                </a:solidFill>
              </a:rPr>
              <a:t/>
            </a:r>
            <a:br>
              <a:rPr lang="en-US" sz="2800" b="1" dirty="0">
                <a:solidFill>
                  <a:srgbClr val="000000"/>
                </a:solidFill>
              </a:rPr>
            </a:br>
            <a:r>
              <a:rPr lang="en-US" sz="2800" b="1" dirty="0">
                <a:solidFill>
                  <a:srgbClr val="000000"/>
                </a:solidFill>
              </a:rPr>
              <a:t>                                                                         </a:t>
            </a:r>
            <a:br>
              <a:rPr lang="en-US" sz="2800" b="1" dirty="0">
                <a:solidFill>
                  <a:srgbClr val="000000"/>
                </a:solidFill>
              </a:rPr>
            </a:br>
            <a:r>
              <a:rPr lang="en-US" sz="2800" b="1" dirty="0">
                <a:solidFill>
                  <a:srgbClr val="000000"/>
                </a:solidFill>
              </a:rPr>
              <a:t/>
            </a:r>
            <a:br>
              <a:rPr lang="en-US" sz="2800" b="1" dirty="0">
                <a:solidFill>
                  <a:srgbClr val="000000"/>
                </a:solidFill>
              </a:rPr>
            </a:br>
            <a:r>
              <a:rPr lang="en-US" sz="2800" b="1" dirty="0">
                <a:solidFill>
                  <a:srgbClr val="000000"/>
                </a:solidFill>
              </a:rPr>
              <a:t/>
            </a:r>
            <a:br>
              <a:rPr lang="en-US" sz="2800" b="1" dirty="0">
                <a:solidFill>
                  <a:srgbClr val="000000"/>
                </a:solidFill>
              </a:rPr>
            </a:br>
            <a:r>
              <a:rPr lang="en-US" sz="2800" b="1" dirty="0">
                <a:solidFill>
                  <a:srgbClr val="000000"/>
                </a:solidFill>
              </a:rPr>
              <a:t>Provisions of the </a:t>
            </a:r>
            <a:br>
              <a:rPr lang="en-US" sz="2800" b="1" dirty="0">
                <a:solidFill>
                  <a:srgbClr val="000000"/>
                </a:solidFill>
              </a:rPr>
            </a:br>
            <a:r>
              <a:rPr lang="en-US" sz="2800" b="1" dirty="0">
                <a:solidFill>
                  <a:srgbClr val="000000"/>
                </a:solidFill>
              </a:rPr>
              <a:t>Indian Penal Code, </a:t>
            </a:r>
            <a:r>
              <a:rPr lang="en-US" sz="2800" b="1" dirty="0" smtClean="0">
                <a:solidFill>
                  <a:srgbClr val="000000"/>
                </a:solidFill>
              </a:rPr>
              <a:t>1860</a:t>
            </a:r>
            <a:r>
              <a:rPr lang="en-US" sz="2800" b="1" dirty="0">
                <a:solidFill>
                  <a:srgbClr val="000000"/>
                </a:solidFill>
              </a:rPr>
              <a:t/>
            </a:r>
            <a:br>
              <a:rPr lang="en-US" sz="2800" b="1" dirty="0">
                <a:solidFill>
                  <a:srgbClr val="000000"/>
                </a:solidFill>
              </a:rPr>
            </a:br>
            <a:r>
              <a:rPr lang="en-US" sz="2800" b="1" dirty="0">
                <a:solidFill>
                  <a:srgbClr val="000000"/>
                </a:solidFill>
              </a:rPr>
              <a:t/>
            </a:r>
            <a:br>
              <a:rPr lang="en-US" sz="2800" b="1" dirty="0">
                <a:solidFill>
                  <a:srgbClr val="000000"/>
                </a:solidFill>
              </a:rPr>
            </a:br>
            <a:r>
              <a:rPr lang="en-US" sz="2800" b="1" dirty="0">
                <a:solidFill>
                  <a:srgbClr val="000000"/>
                </a:solidFill>
              </a:rPr>
              <a:t/>
            </a:r>
            <a:br>
              <a:rPr lang="en-US" sz="2800" b="1" dirty="0">
                <a:solidFill>
                  <a:srgbClr val="000000"/>
                </a:solidFill>
              </a:rPr>
            </a:br>
            <a:r>
              <a:rPr lang="en-US" sz="2800" b="1" dirty="0">
                <a:solidFill>
                  <a:srgbClr val="000000"/>
                </a:solidFill>
              </a:rPr>
              <a:t/>
            </a:r>
            <a:br>
              <a:rPr lang="en-US" sz="2800" b="1" dirty="0">
                <a:solidFill>
                  <a:srgbClr val="000000"/>
                </a:solidFill>
              </a:rPr>
            </a:br>
            <a:r>
              <a:rPr lang="en-US" sz="2800" b="1" dirty="0">
                <a:solidFill>
                  <a:srgbClr val="000000"/>
                </a:solidFill>
              </a:rPr>
              <a:t/>
            </a:r>
            <a:br>
              <a:rPr lang="en-US" sz="2800" b="1" dirty="0">
                <a:solidFill>
                  <a:srgbClr val="000000"/>
                </a:solidFill>
              </a:rPr>
            </a:br>
            <a:r>
              <a:rPr lang="en-US" sz="2800" b="1" dirty="0">
                <a:solidFill>
                  <a:srgbClr val="000000"/>
                </a:solidFill>
              </a:rPr>
              <a:t>                                                                                   </a:t>
            </a:r>
            <a:br>
              <a:rPr lang="en-US" sz="2800" b="1" dirty="0">
                <a:solidFill>
                  <a:srgbClr val="000000"/>
                </a:solidFill>
              </a:rPr>
            </a:br>
            <a:r>
              <a:rPr lang="en-US" sz="2800" b="1" dirty="0">
                <a:solidFill>
                  <a:srgbClr val="000000"/>
                </a:solidFill>
              </a:rPr>
              <a:t/>
            </a:r>
            <a:br>
              <a:rPr lang="en-US" sz="2800" b="1" dirty="0">
                <a:solidFill>
                  <a:srgbClr val="000000"/>
                </a:solidFill>
              </a:rPr>
            </a:br>
            <a:r>
              <a:rPr lang="en-US" sz="2800" b="1" dirty="0">
                <a:solidFill>
                  <a:srgbClr val="000000"/>
                </a:solidFill>
              </a:rPr>
              <a:t/>
            </a:r>
            <a:br>
              <a:rPr lang="en-US" sz="2800" b="1" dirty="0">
                <a:solidFill>
                  <a:srgbClr val="000000"/>
                </a:solidFill>
              </a:rPr>
            </a:br>
            <a:endParaRPr lang="en-US" sz="2500" dirty="0">
              <a:solidFill>
                <a:srgbClr val="000000"/>
              </a:solidFill>
            </a:endParaRPr>
          </a:p>
        </p:txBody>
      </p:sp>
      <p:sp>
        <p:nvSpPr>
          <p:cNvPr id="21508" name="Slide Number Placeholder 3"/>
          <p:cNvSpPr txBox="1">
            <a:spLocks noGrp="1"/>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cs typeface="Arial" panose="020B0604020202020204" pitchFamily="34" charset="0"/>
              </a:defRPr>
            </a:lvl1pPr>
            <a:lvl2pPr marL="742950" indent="-285750" defTabSz="457200">
              <a:defRPr>
                <a:solidFill>
                  <a:schemeClr val="tx1"/>
                </a:solidFill>
                <a:latin typeface="Arial" panose="020B0604020202020204" pitchFamily="34" charset="0"/>
                <a:cs typeface="Arial" panose="020B0604020202020204" pitchFamily="34" charset="0"/>
              </a:defRPr>
            </a:lvl2pPr>
            <a:lvl3pPr marL="1143000" indent="-228600" defTabSz="457200">
              <a:defRPr>
                <a:solidFill>
                  <a:schemeClr val="tx1"/>
                </a:solidFill>
                <a:latin typeface="Arial" panose="020B0604020202020204" pitchFamily="34" charset="0"/>
                <a:cs typeface="Arial" panose="020B0604020202020204" pitchFamily="34" charset="0"/>
              </a:defRPr>
            </a:lvl3pPr>
            <a:lvl4pPr marL="1600200" indent="-228600" defTabSz="457200">
              <a:defRPr>
                <a:solidFill>
                  <a:schemeClr val="tx1"/>
                </a:solidFill>
                <a:latin typeface="Arial" panose="020B0604020202020204" pitchFamily="34" charset="0"/>
                <a:cs typeface="Arial" panose="020B0604020202020204" pitchFamily="34" charset="0"/>
              </a:defRPr>
            </a:lvl4pPr>
            <a:lvl5pPr marL="2057400" indent="-228600" defTabSz="4572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371CB6D2-59CB-4934-910C-436F18E8832A}" type="slidenum">
              <a:rPr lang="en-US" altLang="en-US" sz="1200">
                <a:solidFill>
                  <a:srgbClr val="898989"/>
                </a:solidFill>
                <a:latin typeface="Times New Roman" panose="02020603050405020304" pitchFamily="18" charset="0"/>
                <a:ea typeface="MS PGothic" pitchFamily="34" charset="-128"/>
              </a:rPr>
              <a:pPr algn="r" eaLnBrk="1" hangingPunct="1"/>
              <a:t>8</a:t>
            </a:fld>
            <a:endParaRPr lang="en-US" altLang="en-US" sz="1200">
              <a:solidFill>
                <a:srgbClr val="898989"/>
              </a:solidFill>
              <a:latin typeface="Times New Roman" panose="02020603050405020304" pitchFamily="18" charset="0"/>
              <a:ea typeface="MS PGothic" pitchFamily="34" charset="-128"/>
            </a:endParaRPr>
          </a:p>
        </p:txBody>
      </p:sp>
    </p:spTree>
    <p:extLst>
      <p:ext uri="{BB962C8B-B14F-4D97-AF65-F5344CB8AC3E}">
        <p14:creationId xmlns:p14="http://schemas.microsoft.com/office/powerpoint/2010/main" val="3820128848"/>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3672" y="260648"/>
            <a:ext cx="6477000" cy="1143000"/>
          </a:xfrm>
        </p:spPr>
        <p:txBody>
          <a:bodyPr/>
          <a:lstStyle/>
          <a:p>
            <a:pPr algn="ctr"/>
            <a:r>
              <a:rPr lang="en-US" sz="3600" dirty="0">
                <a:solidFill>
                  <a:srgbClr val="FF0000"/>
                </a:solidFill>
              </a:rPr>
              <a:t>Police Observer</a:t>
            </a:r>
          </a:p>
        </p:txBody>
      </p:sp>
      <p:sp>
        <p:nvSpPr>
          <p:cNvPr id="3" name="Content Placeholder 2"/>
          <p:cNvSpPr>
            <a:spLocks noGrp="1"/>
          </p:cNvSpPr>
          <p:nvPr>
            <p:ph idx="1"/>
          </p:nvPr>
        </p:nvSpPr>
        <p:spPr/>
        <p:txBody>
          <a:bodyPr/>
          <a:lstStyle/>
          <a:p>
            <a:pPr algn="just"/>
            <a:r>
              <a:rPr lang="en-US" dirty="0" smtClean="0"/>
              <a:t>Placement of Police Observer  is made in expenditure sensitive constituencies for monitoring activities of the FS/SST/MCC  team </a:t>
            </a:r>
          </a:p>
          <a:p>
            <a:pPr algn="just"/>
            <a:r>
              <a:rPr lang="en-US" dirty="0" smtClean="0"/>
              <a:t>Functions  from the date of notification  till poll.</a:t>
            </a:r>
            <a:endParaRPr lang="en-US" dirty="0"/>
          </a:p>
        </p:txBody>
      </p:sp>
    </p:spTree>
    <p:extLst>
      <p:ext uri="{BB962C8B-B14F-4D97-AF65-F5344CB8AC3E}">
        <p14:creationId xmlns:p14="http://schemas.microsoft.com/office/powerpoint/2010/main" val="554391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440</TotalTime>
  <Words>5478</Words>
  <Application>Microsoft Office PowerPoint</Application>
  <PresentationFormat>Widescreen</PresentationFormat>
  <Paragraphs>340</Paragraphs>
  <Slides>45</Slides>
  <Notes>3</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45</vt:i4>
      </vt:variant>
    </vt:vector>
  </HeadingPairs>
  <TitlesOfParts>
    <vt:vector size="58" baseType="lpstr">
      <vt:lpstr>MS PGothic</vt:lpstr>
      <vt:lpstr>Arial</vt:lpstr>
      <vt:lpstr>Arial Narrow</vt:lpstr>
      <vt:lpstr>Baskerville Old Face</vt:lpstr>
      <vt:lpstr>Calibri</vt:lpstr>
      <vt:lpstr>Calibri Light</vt:lpstr>
      <vt:lpstr>Century</vt:lpstr>
      <vt:lpstr>Century Schoolbook</vt:lpstr>
      <vt:lpstr>Goudy Stout</vt:lpstr>
      <vt:lpstr>Times New Roman</vt:lpstr>
      <vt:lpstr>Wingdings</vt:lpstr>
      <vt:lpstr>Wingdings 3</vt:lpstr>
      <vt:lpstr>Office Theme</vt:lpstr>
      <vt:lpstr>PowerPoint Presentation</vt:lpstr>
      <vt:lpstr>Election Expenditure Monitoring-Excise Matters</vt:lpstr>
      <vt:lpstr>Election Expenditure Monitoring-Excise Matters</vt:lpstr>
      <vt:lpstr>Election Expenditure Monitoring-Excise Matters</vt:lpstr>
      <vt:lpstr>Election Expenditure Monitoring-Excise Matters</vt:lpstr>
      <vt:lpstr>Legal provisions related to election expenditure monitoring</vt:lpstr>
      <vt:lpstr>PROVISIONS OF INDIAN PENAL CODE, 1860 </vt:lpstr>
      <vt:lpstr>                                                                                 Provisions of the  Indian Penal Code, 1860                                                                                           </vt:lpstr>
      <vt:lpstr>Police Observer</vt:lpstr>
      <vt:lpstr>MEETING WITH POLITICAL PARTIES</vt:lpstr>
      <vt:lpstr>EXPENDITURE MONITORING MACHINERY</vt:lpstr>
      <vt:lpstr>EXPENDITURE MONITORING CELL (EMC) </vt:lpstr>
      <vt:lpstr>EXPENDITURE MONITORING CELL (EMC) </vt:lpstr>
      <vt:lpstr>EXPENDITURE OBSERVER (EO)</vt:lpstr>
      <vt:lpstr>Visit of Expenditure Observer</vt:lpstr>
      <vt:lpstr>Complaint monitoring by Expenditure Observer </vt:lpstr>
      <vt:lpstr>Assistant Expenditure Observer</vt:lpstr>
      <vt:lpstr>PowerPoint Presentation</vt:lpstr>
      <vt:lpstr>Flying Squad (FS) </vt:lpstr>
      <vt:lpstr>PowerPoint Presentation</vt:lpstr>
      <vt:lpstr>Responsibility of Magistrate in FS</vt:lpstr>
      <vt:lpstr>PowerPoint Presentation</vt:lpstr>
      <vt:lpstr>PowerPoint Presentation</vt:lpstr>
      <vt:lpstr>PowerPoint Presentation</vt:lpstr>
      <vt:lpstr>Responsibility of DEO as regards functioning of the FS</vt:lpstr>
      <vt:lpstr>Static Surveillance Team (SST) </vt:lpstr>
      <vt:lpstr>PowerPoint Presentation</vt:lpstr>
      <vt:lpstr>PowerPoint Presentation</vt:lpstr>
      <vt:lpstr>Exemption from Seizure by SST</vt:lpstr>
      <vt:lpstr>Responsibility of in Charge of SST</vt:lpstr>
      <vt:lpstr>TRAINING OF FST AND SST</vt:lpstr>
      <vt:lpstr>Protocol for Release of Cash </vt:lpstr>
      <vt:lpstr>PowerPoint Presentation</vt:lpstr>
      <vt:lpstr>S.O.P- for Flying Squad on receipt of complaints relating to storage of cash and other valuables in any premises..</vt:lpstr>
      <vt:lpstr>District Complaint Monitoring Cell</vt:lpstr>
      <vt:lpstr>Expenditure Monitoring Control Room and Call Centre</vt:lpstr>
      <vt:lpstr>Video Surveillance Team</vt:lpstr>
      <vt:lpstr>Video Viewing Team</vt:lpstr>
      <vt:lpstr>Accounting Team</vt:lpstr>
      <vt:lpstr>Separate Bank Account </vt:lpstr>
      <vt:lpstr>RECEIPT  OF   DONATION   OR   INCURRING EXPENDITURE BY CANDIDATE</vt:lpstr>
      <vt:lpstr>Restrictions on the printing of pamphlets, posters etc. and for proper record keeping by MCMC</vt:lpstr>
      <vt:lpstr>Star Campaigners</vt:lpstr>
      <vt:lpstr>Star Campaigners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Expenditure Monitoring-Excise Matters</dc:title>
  <dc:creator>Dy-CEO</dc:creator>
  <cp:lastModifiedBy>Dy-CEO</cp:lastModifiedBy>
  <cp:revision>49</cp:revision>
  <dcterms:created xsi:type="dcterms:W3CDTF">2019-01-17T21:37:48Z</dcterms:created>
  <dcterms:modified xsi:type="dcterms:W3CDTF">2019-01-24T17:17:02Z</dcterms:modified>
</cp:coreProperties>
</file>